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4"/>
  </p:sldMasterIdLst>
  <p:notesMasterIdLst>
    <p:notesMasterId r:id="rId24"/>
  </p:notesMasterIdLst>
  <p:handoutMasterIdLst>
    <p:handoutMasterId r:id="rId25"/>
  </p:handoutMasterIdLst>
  <p:sldIdLst>
    <p:sldId id="496" r:id="rId5"/>
    <p:sldId id="498" r:id="rId6"/>
    <p:sldId id="507" r:id="rId7"/>
    <p:sldId id="509" r:id="rId8"/>
    <p:sldId id="497" r:id="rId9"/>
    <p:sldId id="499" r:id="rId10"/>
    <p:sldId id="508" r:id="rId11"/>
    <p:sldId id="500" r:id="rId12"/>
    <p:sldId id="511" r:id="rId13"/>
    <p:sldId id="512" r:id="rId14"/>
    <p:sldId id="514" r:id="rId15"/>
    <p:sldId id="513" r:id="rId16"/>
    <p:sldId id="515" r:id="rId17"/>
    <p:sldId id="521" r:id="rId18"/>
    <p:sldId id="520" r:id="rId19"/>
    <p:sldId id="516" r:id="rId20"/>
    <p:sldId id="517" r:id="rId21"/>
    <p:sldId id="519" r:id="rId22"/>
    <p:sldId id="5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48" y="96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41507B-447A-43E4-A67A-78917CB1FB25}">
      <dgm:prSet/>
      <dgm:spPr/>
      <dgm:t>
        <a:bodyPr/>
        <a:lstStyle/>
        <a:p>
          <a:r>
            <a:rPr lang="en-US" b="0" i="0" u="none" dirty="0"/>
            <a:t>Budget discussion and selection process began in 2018/2019</a:t>
          </a:r>
          <a:endParaRPr lang="en-US" dirty="0"/>
        </a:p>
      </dgm:t>
    </dgm:pt>
    <dgm:pt modelId="{09ECAFD9-77B4-411E-A0C6-BD2718D2ED19}" type="parTrans" cxnId="{89F99CCE-DD31-45EB-8368-0C474560C17C}">
      <dgm:prSet/>
      <dgm:spPr/>
      <dgm:t>
        <a:bodyPr/>
        <a:lstStyle/>
        <a:p>
          <a:endParaRPr lang="en-US"/>
        </a:p>
      </dgm:t>
    </dgm:pt>
    <dgm:pt modelId="{8A56963F-9458-4CF1-BA11-F6B59F6693C3}" type="sibTrans" cxnId="{89F99CCE-DD31-45EB-8368-0C474560C17C}">
      <dgm:prSet phldrT="1" phldr="0"/>
      <dgm:spPr/>
      <dgm:t>
        <a:bodyPr/>
        <a:lstStyle/>
        <a:p>
          <a:endParaRPr lang="en-US" dirty="0"/>
        </a:p>
      </dgm:t>
    </dgm:pt>
    <dgm:pt modelId="{BA0D1191-41B5-4E4E-98CA-BB121638FA27}">
      <dgm:prSet/>
      <dgm:spPr/>
      <dgm:t>
        <a:bodyPr/>
        <a:lstStyle/>
        <a:p>
          <a:r>
            <a:rPr lang="en-US" dirty="0"/>
            <a:t>Researched products:</a:t>
          </a:r>
        </a:p>
        <a:p>
          <a:r>
            <a:rPr lang="en-US" dirty="0"/>
            <a:t>* Asked around – “What are you using? Why?”</a:t>
          </a:r>
        </a:p>
        <a:p>
          <a:r>
            <a:rPr lang="en-US" dirty="0"/>
            <a:t>* Preliminary demos - 5 products</a:t>
          </a:r>
        </a:p>
      </dgm:t>
    </dgm:pt>
    <dgm:pt modelId="{BF60A160-E127-4E75-A05F-AE196FFF76E3}" type="parTrans" cxnId="{11BC0A66-4F6B-4022-AC12-122A0951BEB5}">
      <dgm:prSet/>
      <dgm:spPr/>
      <dgm:t>
        <a:bodyPr/>
        <a:lstStyle/>
        <a:p>
          <a:endParaRPr lang="en-US"/>
        </a:p>
      </dgm:t>
    </dgm:pt>
    <dgm:pt modelId="{43A04663-B22C-4CA5-9BCF-3B42D70D691D}" type="sibTrans" cxnId="{11BC0A66-4F6B-4022-AC12-122A0951BEB5}">
      <dgm:prSet phldrT="3" phldr="0"/>
      <dgm:spPr/>
      <dgm:t>
        <a:bodyPr/>
        <a:lstStyle/>
        <a:p>
          <a:endParaRPr lang="en-US" dirty="0"/>
        </a:p>
      </dgm:t>
    </dgm:pt>
    <dgm:pt modelId="{55AD6682-19A1-4F15-920E-E13D92EB312E}">
      <dgm:prSet/>
      <dgm:spPr/>
      <dgm:t>
        <a:bodyPr/>
        <a:lstStyle/>
        <a:p>
          <a:r>
            <a:rPr lang="en-US" dirty="0"/>
            <a:t>Did a deep dive demo with IT of top 2 products</a:t>
          </a:r>
        </a:p>
        <a:p>
          <a:r>
            <a:rPr lang="en-US" dirty="0"/>
            <a:t>Created sandbox to “kick the tires” </a:t>
          </a:r>
        </a:p>
        <a:p>
          <a:r>
            <a:rPr lang="en-US" dirty="0"/>
            <a:t>(Better Impact &amp; Galaxy Digital)</a:t>
          </a:r>
        </a:p>
      </dgm:t>
    </dgm:pt>
    <dgm:pt modelId="{0A1EE536-D200-411C-8FD0-7F23E7109629}" type="parTrans" cxnId="{522DD16F-B30D-40BA-AA70-7667AAFFD0AE}">
      <dgm:prSet/>
      <dgm:spPr/>
      <dgm:t>
        <a:bodyPr/>
        <a:lstStyle/>
        <a:p>
          <a:endParaRPr lang="en-US"/>
        </a:p>
      </dgm:t>
    </dgm:pt>
    <dgm:pt modelId="{6DA0DC7B-EEAC-48D5-8C2F-256705FA5618}" type="sibTrans" cxnId="{522DD16F-B30D-40BA-AA70-7667AAFFD0AE}">
      <dgm:prSet phldrT="4" phldr="0"/>
      <dgm:spPr/>
      <dgm:t>
        <a:bodyPr/>
        <a:lstStyle/>
        <a:p>
          <a:endParaRPr lang="en-US" dirty="0"/>
        </a:p>
      </dgm:t>
    </dgm:pt>
    <dgm:pt modelId="{1F20ABF3-642B-4EA2-9497-67153B1D953A}">
      <dgm:prSet/>
      <dgm:spPr/>
      <dgm:t>
        <a:bodyPr/>
        <a:lstStyle/>
        <a:p>
          <a:r>
            <a:rPr lang="en-US" b="0" i="0" u="none" dirty="0"/>
            <a:t>Final decision. Obtained purchasing approval</a:t>
          </a:r>
          <a:endParaRPr lang="en-US" dirty="0"/>
        </a:p>
      </dgm:t>
    </dgm:pt>
    <dgm:pt modelId="{FE5BB2D4-8C6C-4733-A4F4-BB908B5819C2}" type="parTrans" cxnId="{EF2C8C7A-25B0-4A45-86CA-AD1B06A26E26}">
      <dgm:prSet/>
      <dgm:spPr/>
      <dgm:t>
        <a:bodyPr/>
        <a:lstStyle/>
        <a:p>
          <a:endParaRPr lang="en-US"/>
        </a:p>
      </dgm:t>
    </dgm:pt>
    <dgm:pt modelId="{AC6DD392-D3D9-41A4-B130-4C271E107B19}" type="sibTrans" cxnId="{EF2C8C7A-25B0-4A45-86CA-AD1B06A26E26}">
      <dgm:prSet phldrT="5" phldr="0"/>
      <dgm:spPr/>
      <dgm:t>
        <a:bodyPr/>
        <a:lstStyle/>
        <a:p>
          <a:endParaRPr lang="en-US" dirty="0"/>
        </a:p>
      </dgm:t>
    </dgm:pt>
    <dgm:pt modelId="{AA8D6E5D-2291-4551-826E-2E8CD77EBBCD}">
      <dgm:prSet/>
      <dgm:spPr/>
      <dgm:t>
        <a:bodyPr/>
        <a:lstStyle/>
        <a:p>
          <a:r>
            <a:rPr lang="en-US" b="0" i="0" u="none" dirty="0"/>
            <a:t>Created a “MUST have vs. NICE to have” list with stakeholders</a:t>
          </a:r>
          <a:endParaRPr lang="en-US" dirty="0"/>
        </a:p>
      </dgm:t>
    </dgm:pt>
    <dgm:pt modelId="{6D5F5307-B9A3-4224-A52C-70B5D7E58E7C}" type="sibTrans" cxnId="{55EAF420-E592-4A82-A62F-9D8CCEB249F3}">
      <dgm:prSet phldrT="2" phldr="0"/>
      <dgm:spPr/>
      <dgm:t>
        <a:bodyPr/>
        <a:lstStyle/>
        <a:p>
          <a:endParaRPr lang="en-US" dirty="0"/>
        </a:p>
      </dgm:t>
    </dgm:pt>
    <dgm:pt modelId="{8108D565-E010-4B90-8EC9-E6472FDB3D6F}" type="parTrans" cxnId="{55EAF420-E592-4A82-A62F-9D8CCEB249F3}">
      <dgm:prSet/>
      <dgm:spPr/>
      <dgm:t>
        <a:bodyPr/>
        <a:lstStyle/>
        <a:p>
          <a:endParaRPr lang="en-US"/>
        </a:p>
      </dgm:t>
    </dgm:pt>
    <dgm:pt modelId="{114B79AF-29D2-4248-A30B-74C06A0A3EAF}" type="pres">
      <dgm:prSet presAssocID="{98A846BE-51A9-4BA7-9258-ECFAE05E7F40}" presName="vert0" presStyleCnt="0">
        <dgm:presLayoutVars>
          <dgm:dir/>
          <dgm:animOne val="branch"/>
          <dgm:animLvl val="lvl"/>
        </dgm:presLayoutVars>
      </dgm:prSet>
      <dgm:spPr/>
    </dgm:pt>
    <dgm:pt modelId="{093429A7-AE5D-4716-87DA-CB59F90111DC}" type="pres">
      <dgm:prSet presAssocID="{D841507B-447A-43E4-A67A-78917CB1FB25}" presName="thickLine" presStyleLbl="alignNode1" presStyleIdx="0" presStyleCnt="5"/>
      <dgm:spPr/>
    </dgm:pt>
    <dgm:pt modelId="{0178B7CC-DBBB-4063-A534-077B9E3CAEAD}" type="pres">
      <dgm:prSet presAssocID="{D841507B-447A-43E4-A67A-78917CB1FB25}" presName="horz1" presStyleCnt="0"/>
      <dgm:spPr/>
    </dgm:pt>
    <dgm:pt modelId="{AE24A2E9-9599-47D7-8A9F-09C20D8721C0}" type="pres">
      <dgm:prSet presAssocID="{D841507B-447A-43E4-A67A-78917CB1FB25}" presName="tx1" presStyleLbl="revTx" presStyleIdx="0" presStyleCnt="5"/>
      <dgm:spPr/>
    </dgm:pt>
    <dgm:pt modelId="{7B69492A-1FDC-44F2-B0C9-B64E575CA906}" type="pres">
      <dgm:prSet presAssocID="{D841507B-447A-43E4-A67A-78917CB1FB25}" presName="vert1" presStyleCnt="0"/>
      <dgm:spPr/>
    </dgm:pt>
    <dgm:pt modelId="{76100F15-0184-4DC6-8F2C-105A945DDB4D}" type="pres">
      <dgm:prSet presAssocID="{AA8D6E5D-2291-4551-826E-2E8CD77EBBCD}" presName="thickLine" presStyleLbl="alignNode1" presStyleIdx="1" presStyleCnt="5" custLinFactNeighborY="-61280"/>
      <dgm:spPr/>
    </dgm:pt>
    <dgm:pt modelId="{EE856AF6-6627-4633-BCFA-B63C01FB88C9}" type="pres">
      <dgm:prSet presAssocID="{AA8D6E5D-2291-4551-826E-2E8CD77EBBCD}" presName="horz1" presStyleCnt="0"/>
      <dgm:spPr/>
    </dgm:pt>
    <dgm:pt modelId="{E672E83A-93DE-4D11-ABE1-BCD4F93B68EE}" type="pres">
      <dgm:prSet presAssocID="{AA8D6E5D-2291-4551-826E-2E8CD77EBBCD}" presName="tx1" presStyleLbl="revTx" presStyleIdx="1" presStyleCnt="5" custLinFactNeighborY="-63080"/>
      <dgm:spPr/>
    </dgm:pt>
    <dgm:pt modelId="{5DD759FE-1427-4A7D-9F0B-004B45C7FEAD}" type="pres">
      <dgm:prSet presAssocID="{AA8D6E5D-2291-4551-826E-2E8CD77EBBCD}" presName="vert1" presStyleCnt="0"/>
      <dgm:spPr/>
    </dgm:pt>
    <dgm:pt modelId="{19EDC46F-D80F-49CD-B097-2B59BFE4BDAC}" type="pres">
      <dgm:prSet presAssocID="{BA0D1191-41B5-4E4E-98CA-BB121638FA27}" presName="thickLine" presStyleLbl="alignNode1" presStyleIdx="2" presStyleCnt="5" custLinFactY="-100000" custLinFactNeighborY="-127753"/>
      <dgm:spPr/>
    </dgm:pt>
    <dgm:pt modelId="{8DE53B26-F9A8-495F-97AE-1DE83FBB2320}" type="pres">
      <dgm:prSet presAssocID="{BA0D1191-41B5-4E4E-98CA-BB121638FA27}" presName="horz1" presStyleCnt="0"/>
      <dgm:spPr/>
    </dgm:pt>
    <dgm:pt modelId="{63DEE84A-6B98-4B92-B722-D72B705EE283}" type="pres">
      <dgm:prSet presAssocID="{BA0D1191-41B5-4E4E-98CA-BB121638FA27}" presName="tx1" presStyleLbl="revTx" presStyleIdx="2" presStyleCnt="5" custLinFactY="-34684" custLinFactNeighborY="-100000"/>
      <dgm:spPr/>
    </dgm:pt>
    <dgm:pt modelId="{D9EAE6D1-EBC7-4974-A2D4-1F5AC6510BF2}" type="pres">
      <dgm:prSet presAssocID="{BA0D1191-41B5-4E4E-98CA-BB121638FA27}" presName="vert1" presStyleCnt="0"/>
      <dgm:spPr/>
    </dgm:pt>
    <dgm:pt modelId="{217BB3EC-CEDC-4564-BB62-8ADD03FC1D35}" type="pres">
      <dgm:prSet presAssocID="{55AD6682-19A1-4F15-920E-E13D92EB312E}" presName="thickLine" presStyleLbl="alignNode1" presStyleIdx="3" presStyleCnt="5" custLinFactY="-100000" custLinFactNeighborY="-132281"/>
      <dgm:spPr/>
    </dgm:pt>
    <dgm:pt modelId="{10D4EAE4-B287-4DE7-9756-F6DC9BF07C63}" type="pres">
      <dgm:prSet presAssocID="{55AD6682-19A1-4F15-920E-E13D92EB312E}" presName="horz1" presStyleCnt="0"/>
      <dgm:spPr/>
    </dgm:pt>
    <dgm:pt modelId="{9F193F80-FD62-4206-9E79-1EE01B601669}" type="pres">
      <dgm:prSet presAssocID="{55AD6682-19A1-4F15-920E-E13D92EB312E}" presName="tx1" presStyleLbl="revTx" presStyleIdx="3" presStyleCnt="5" custLinFactY="-34684" custLinFactNeighborY="-100000"/>
      <dgm:spPr/>
    </dgm:pt>
    <dgm:pt modelId="{2BD5A6E4-F4D8-47E8-BD1B-95345B73DF2A}" type="pres">
      <dgm:prSet presAssocID="{55AD6682-19A1-4F15-920E-E13D92EB312E}" presName="vert1" presStyleCnt="0"/>
      <dgm:spPr/>
    </dgm:pt>
    <dgm:pt modelId="{D71B6FC8-FA66-44BB-9768-65232A8636D3}" type="pres">
      <dgm:prSet presAssocID="{1F20ABF3-642B-4EA2-9497-67153B1D953A}" presName="thickLine" presStyleLbl="alignNode1" presStyleIdx="4" presStyleCnt="5" custLinFactY="-100000" custLinFactNeighborY="-138509"/>
      <dgm:spPr/>
    </dgm:pt>
    <dgm:pt modelId="{1E6B6B57-2F6A-421A-BC0E-D81FD972B2CE}" type="pres">
      <dgm:prSet presAssocID="{1F20ABF3-642B-4EA2-9497-67153B1D953A}" presName="horz1" presStyleCnt="0"/>
      <dgm:spPr/>
    </dgm:pt>
    <dgm:pt modelId="{0ED565BA-16A4-4E46-B21D-B65AD9E29B5C}" type="pres">
      <dgm:prSet presAssocID="{1F20ABF3-642B-4EA2-9497-67153B1D953A}" presName="tx1" presStyleLbl="revTx" presStyleIdx="4" presStyleCnt="5" custLinFactY="-43208" custLinFactNeighborY="-100000"/>
      <dgm:spPr/>
    </dgm:pt>
    <dgm:pt modelId="{44409BB6-30C3-41EA-AD53-A24E441D0ED5}" type="pres">
      <dgm:prSet presAssocID="{1F20ABF3-642B-4EA2-9497-67153B1D953A}" presName="vert1" presStyleCnt="0"/>
      <dgm:spPr/>
    </dgm:pt>
  </dgm:ptLst>
  <dgm:cxnLst>
    <dgm:cxn modelId="{55EAF420-E592-4A82-A62F-9D8CCEB249F3}" srcId="{98A846BE-51A9-4BA7-9258-ECFAE05E7F40}" destId="{AA8D6E5D-2291-4551-826E-2E8CD77EBBCD}" srcOrd="1" destOrd="0" parTransId="{8108D565-E010-4B90-8EC9-E6472FDB3D6F}" sibTransId="{6D5F5307-B9A3-4224-A52C-70B5D7E58E7C}"/>
    <dgm:cxn modelId="{11BC0A66-4F6B-4022-AC12-122A0951BEB5}" srcId="{98A846BE-51A9-4BA7-9258-ECFAE05E7F40}" destId="{BA0D1191-41B5-4E4E-98CA-BB121638FA27}" srcOrd="2" destOrd="0" parTransId="{BF60A160-E127-4E75-A05F-AE196FFF76E3}" sibTransId="{43A04663-B22C-4CA5-9BCF-3B42D70D691D}"/>
    <dgm:cxn modelId="{522DD16F-B30D-40BA-AA70-7667AAFFD0AE}" srcId="{98A846BE-51A9-4BA7-9258-ECFAE05E7F40}" destId="{55AD6682-19A1-4F15-920E-E13D92EB312E}" srcOrd="3" destOrd="0" parTransId="{0A1EE536-D200-411C-8FD0-7F23E7109629}" sibTransId="{6DA0DC7B-EEAC-48D5-8C2F-256705FA5618}"/>
    <dgm:cxn modelId="{E1445070-690E-4F48-95F0-E9F036EA9868}" type="presOf" srcId="{AA8D6E5D-2291-4551-826E-2E8CD77EBBCD}" destId="{E672E83A-93DE-4D11-ABE1-BCD4F93B68EE}" srcOrd="0" destOrd="0" presId="urn:microsoft.com/office/officeart/2008/layout/LinedList"/>
    <dgm:cxn modelId="{59267577-F3B6-4633-9C24-9C0B807A5D38}" type="presOf" srcId="{55AD6682-19A1-4F15-920E-E13D92EB312E}" destId="{9F193F80-FD62-4206-9E79-1EE01B601669}" srcOrd="0" destOrd="0" presId="urn:microsoft.com/office/officeart/2008/layout/LinedList"/>
    <dgm:cxn modelId="{EF2C8C7A-25B0-4A45-86CA-AD1B06A26E26}" srcId="{98A846BE-51A9-4BA7-9258-ECFAE05E7F40}" destId="{1F20ABF3-642B-4EA2-9497-67153B1D953A}" srcOrd="4" destOrd="0" parTransId="{FE5BB2D4-8C6C-4733-A4F4-BB908B5819C2}" sibTransId="{AC6DD392-D3D9-41A4-B130-4C271E107B19}"/>
    <dgm:cxn modelId="{50798D80-0AB7-41E3-97A2-80C05DAAE5CF}" type="presOf" srcId="{98A846BE-51A9-4BA7-9258-ECFAE05E7F40}" destId="{114B79AF-29D2-4248-A30B-74C06A0A3EAF}" srcOrd="0" destOrd="0" presId="urn:microsoft.com/office/officeart/2008/layout/LinedList"/>
    <dgm:cxn modelId="{8C76FCC4-33FF-4EEE-A173-6AF2C1553C6D}" type="presOf" srcId="{D841507B-447A-43E4-A67A-78917CB1FB25}" destId="{AE24A2E9-9599-47D7-8A9F-09C20D8721C0}" srcOrd="0" destOrd="0" presId="urn:microsoft.com/office/officeart/2008/layout/LinedList"/>
    <dgm:cxn modelId="{5E55DFC6-433A-4022-AF51-88E747DD92EE}" type="presOf" srcId="{BA0D1191-41B5-4E4E-98CA-BB121638FA27}" destId="{63DEE84A-6B98-4B92-B722-D72B705EE283}" srcOrd="0" destOrd="0" presId="urn:microsoft.com/office/officeart/2008/layout/LinedList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ABB2D5E4-9403-40F5-9E44-2C4E87D71991}" type="presOf" srcId="{1F20ABF3-642B-4EA2-9497-67153B1D953A}" destId="{0ED565BA-16A4-4E46-B21D-B65AD9E29B5C}" srcOrd="0" destOrd="0" presId="urn:microsoft.com/office/officeart/2008/layout/LinedList"/>
    <dgm:cxn modelId="{8EAF3608-EB17-4C7E-89E1-035AE7AED84D}" type="presParOf" srcId="{114B79AF-29D2-4248-A30B-74C06A0A3EAF}" destId="{093429A7-AE5D-4716-87DA-CB59F90111DC}" srcOrd="0" destOrd="0" presId="urn:microsoft.com/office/officeart/2008/layout/LinedList"/>
    <dgm:cxn modelId="{EECB6268-7EC1-41AF-99FC-F54C7CEB4D65}" type="presParOf" srcId="{114B79AF-29D2-4248-A30B-74C06A0A3EAF}" destId="{0178B7CC-DBBB-4063-A534-077B9E3CAEAD}" srcOrd="1" destOrd="0" presId="urn:microsoft.com/office/officeart/2008/layout/LinedList"/>
    <dgm:cxn modelId="{72D77212-4F73-459E-ADB4-93C78ACE7294}" type="presParOf" srcId="{0178B7CC-DBBB-4063-A534-077B9E3CAEAD}" destId="{AE24A2E9-9599-47D7-8A9F-09C20D8721C0}" srcOrd="0" destOrd="0" presId="urn:microsoft.com/office/officeart/2008/layout/LinedList"/>
    <dgm:cxn modelId="{39883DE8-026D-4D83-9F9B-51DA33FCD291}" type="presParOf" srcId="{0178B7CC-DBBB-4063-A534-077B9E3CAEAD}" destId="{7B69492A-1FDC-44F2-B0C9-B64E575CA906}" srcOrd="1" destOrd="0" presId="urn:microsoft.com/office/officeart/2008/layout/LinedList"/>
    <dgm:cxn modelId="{2B859A79-E8F3-485F-AA38-A5F29312AE42}" type="presParOf" srcId="{114B79AF-29D2-4248-A30B-74C06A0A3EAF}" destId="{76100F15-0184-4DC6-8F2C-105A945DDB4D}" srcOrd="2" destOrd="0" presId="urn:microsoft.com/office/officeart/2008/layout/LinedList"/>
    <dgm:cxn modelId="{2979D96B-F111-40D5-BEF1-FF321D436F87}" type="presParOf" srcId="{114B79AF-29D2-4248-A30B-74C06A0A3EAF}" destId="{EE856AF6-6627-4633-BCFA-B63C01FB88C9}" srcOrd="3" destOrd="0" presId="urn:microsoft.com/office/officeart/2008/layout/LinedList"/>
    <dgm:cxn modelId="{6DF2D3FD-BDA4-490C-B00B-2966E6F1B410}" type="presParOf" srcId="{EE856AF6-6627-4633-BCFA-B63C01FB88C9}" destId="{E672E83A-93DE-4D11-ABE1-BCD4F93B68EE}" srcOrd="0" destOrd="0" presId="urn:microsoft.com/office/officeart/2008/layout/LinedList"/>
    <dgm:cxn modelId="{B3A09616-F34E-4967-9910-D8E8551E5224}" type="presParOf" srcId="{EE856AF6-6627-4633-BCFA-B63C01FB88C9}" destId="{5DD759FE-1427-4A7D-9F0B-004B45C7FEAD}" srcOrd="1" destOrd="0" presId="urn:microsoft.com/office/officeart/2008/layout/LinedList"/>
    <dgm:cxn modelId="{8D04CD25-DF1E-443C-A146-A081B92E160C}" type="presParOf" srcId="{114B79AF-29D2-4248-A30B-74C06A0A3EAF}" destId="{19EDC46F-D80F-49CD-B097-2B59BFE4BDAC}" srcOrd="4" destOrd="0" presId="urn:microsoft.com/office/officeart/2008/layout/LinedList"/>
    <dgm:cxn modelId="{93C0EE63-DD46-4AFF-A9D9-B7F9A2F12F0D}" type="presParOf" srcId="{114B79AF-29D2-4248-A30B-74C06A0A3EAF}" destId="{8DE53B26-F9A8-495F-97AE-1DE83FBB2320}" srcOrd="5" destOrd="0" presId="urn:microsoft.com/office/officeart/2008/layout/LinedList"/>
    <dgm:cxn modelId="{058F9CFD-7CCF-4B6D-A872-167375DD5550}" type="presParOf" srcId="{8DE53B26-F9A8-495F-97AE-1DE83FBB2320}" destId="{63DEE84A-6B98-4B92-B722-D72B705EE283}" srcOrd="0" destOrd="0" presId="urn:microsoft.com/office/officeart/2008/layout/LinedList"/>
    <dgm:cxn modelId="{C6FC033C-BCB6-401E-B51D-6A60C3DD8E66}" type="presParOf" srcId="{8DE53B26-F9A8-495F-97AE-1DE83FBB2320}" destId="{D9EAE6D1-EBC7-4974-A2D4-1F5AC6510BF2}" srcOrd="1" destOrd="0" presId="urn:microsoft.com/office/officeart/2008/layout/LinedList"/>
    <dgm:cxn modelId="{64604F48-0BAA-4AFA-A5AB-C2DDE8788513}" type="presParOf" srcId="{114B79AF-29D2-4248-A30B-74C06A0A3EAF}" destId="{217BB3EC-CEDC-4564-BB62-8ADD03FC1D35}" srcOrd="6" destOrd="0" presId="urn:microsoft.com/office/officeart/2008/layout/LinedList"/>
    <dgm:cxn modelId="{D85993F6-2070-4F6D-8F39-DE2F232D8C46}" type="presParOf" srcId="{114B79AF-29D2-4248-A30B-74C06A0A3EAF}" destId="{10D4EAE4-B287-4DE7-9756-F6DC9BF07C63}" srcOrd="7" destOrd="0" presId="urn:microsoft.com/office/officeart/2008/layout/LinedList"/>
    <dgm:cxn modelId="{B81467E4-0688-4200-AA89-3CF6A6591B7E}" type="presParOf" srcId="{10D4EAE4-B287-4DE7-9756-F6DC9BF07C63}" destId="{9F193F80-FD62-4206-9E79-1EE01B601669}" srcOrd="0" destOrd="0" presId="urn:microsoft.com/office/officeart/2008/layout/LinedList"/>
    <dgm:cxn modelId="{3295B156-E0A7-4B28-896A-633FEF6230A1}" type="presParOf" srcId="{10D4EAE4-B287-4DE7-9756-F6DC9BF07C63}" destId="{2BD5A6E4-F4D8-47E8-BD1B-95345B73DF2A}" srcOrd="1" destOrd="0" presId="urn:microsoft.com/office/officeart/2008/layout/LinedList"/>
    <dgm:cxn modelId="{7512DAA9-AB7A-40ED-A68F-5C423FD49C2B}" type="presParOf" srcId="{114B79AF-29D2-4248-A30B-74C06A0A3EAF}" destId="{D71B6FC8-FA66-44BB-9768-65232A8636D3}" srcOrd="8" destOrd="0" presId="urn:microsoft.com/office/officeart/2008/layout/LinedList"/>
    <dgm:cxn modelId="{27A0034D-2904-457E-884E-94A21E1EA370}" type="presParOf" srcId="{114B79AF-29D2-4248-A30B-74C06A0A3EAF}" destId="{1E6B6B57-2F6A-421A-BC0E-D81FD972B2CE}" srcOrd="9" destOrd="0" presId="urn:microsoft.com/office/officeart/2008/layout/LinedList"/>
    <dgm:cxn modelId="{32359F11-58FF-44D3-89E1-9352A7B7E5E3}" type="presParOf" srcId="{1E6B6B57-2F6A-421A-BC0E-D81FD972B2CE}" destId="{0ED565BA-16A4-4E46-B21D-B65AD9E29B5C}" srcOrd="0" destOrd="0" presId="urn:microsoft.com/office/officeart/2008/layout/LinedList"/>
    <dgm:cxn modelId="{30702419-8EC8-4620-8C86-9C5C4A8F5DF7}" type="presParOf" srcId="{1E6B6B57-2F6A-421A-BC0E-D81FD972B2CE}" destId="{44409BB6-30C3-41EA-AD53-A24E441D0E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41507B-447A-43E4-A67A-78917CB1FB25}">
      <dgm:prSet custT="1"/>
      <dgm:spPr/>
      <dgm:t>
        <a:bodyPr/>
        <a:lstStyle/>
        <a:p>
          <a:r>
            <a:rPr lang="en-US" sz="1800" dirty="0"/>
            <a:t>Three long months preparing data – </a:t>
          </a:r>
          <a:r>
            <a:rPr lang="en-US" sz="1800" b="1" dirty="0"/>
            <a:t>everything</a:t>
          </a:r>
          <a:r>
            <a:rPr lang="en-US" sz="1800" dirty="0"/>
            <a:t> was cleaned – 4000+ records</a:t>
          </a:r>
        </a:p>
      </dgm:t>
    </dgm:pt>
    <dgm:pt modelId="{09ECAFD9-77B4-411E-A0C6-BD2718D2ED19}" type="parTrans" cxnId="{89F99CCE-DD31-45EB-8368-0C474560C17C}">
      <dgm:prSet/>
      <dgm:spPr/>
      <dgm:t>
        <a:bodyPr/>
        <a:lstStyle/>
        <a:p>
          <a:endParaRPr lang="en-US"/>
        </a:p>
      </dgm:t>
    </dgm:pt>
    <dgm:pt modelId="{8A56963F-9458-4CF1-BA11-F6B59F6693C3}" type="sibTrans" cxnId="{89F99CCE-DD31-45EB-8368-0C474560C17C}">
      <dgm:prSet phldrT="1" phldr="0"/>
      <dgm:spPr/>
      <dgm:t>
        <a:bodyPr/>
        <a:lstStyle/>
        <a:p>
          <a:endParaRPr lang="en-US" dirty="0"/>
        </a:p>
      </dgm:t>
    </dgm:pt>
    <dgm:pt modelId="{BA0D1191-41B5-4E4E-98CA-BB121638FA27}">
      <dgm:prSet custT="1"/>
      <dgm:spPr/>
      <dgm:t>
        <a:bodyPr/>
        <a:lstStyle/>
        <a:p>
          <a:r>
            <a:rPr lang="en-US" sz="1800" dirty="0"/>
            <a:t>Planned to run parallel system for 2 months (for reports) but cut the former product services off after a month</a:t>
          </a:r>
        </a:p>
        <a:p>
          <a:endParaRPr lang="en-US" sz="1500" dirty="0"/>
        </a:p>
      </dgm:t>
    </dgm:pt>
    <dgm:pt modelId="{BF60A160-E127-4E75-A05F-AE196FFF76E3}" type="parTrans" cxnId="{11BC0A66-4F6B-4022-AC12-122A0951BEB5}">
      <dgm:prSet/>
      <dgm:spPr/>
      <dgm:t>
        <a:bodyPr/>
        <a:lstStyle/>
        <a:p>
          <a:endParaRPr lang="en-US"/>
        </a:p>
      </dgm:t>
    </dgm:pt>
    <dgm:pt modelId="{43A04663-B22C-4CA5-9BCF-3B42D70D691D}" type="sibTrans" cxnId="{11BC0A66-4F6B-4022-AC12-122A0951BEB5}">
      <dgm:prSet phldrT="3" phldr="0"/>
      <dgm:spPr/>
      <dgm:t>
        <a:bodyPr/>
        <a:lstStyle/>
        <a:p>
          <a:endParaRPr lang="en-US" dirty="0"/>
        </a:p>
      </dgm:t>
    </dgm:pt>
    <dgm:pt modelId="{55AD6682-19A1-4F15-920E-E13D92EB312E}">
      <dgm:prSet custT="1"/>
      <dgm:spPr/>
      <dgm:t>
        <a:bodyPr/>
        <a:lstStyle/>
        <a:p>
          <a:endParaRPr lang="en-US" sz="1800" dirty="0"/>
        </a:p>
      </dgm:t>
    </dgm:pt>
    <dgm:pt modelId="{0A1EE536-D200-411C-8FD0-7F23E7109629}" type="parTrans" cxnId="{522DD16F-B30D-40BA-AA70-7667AAFFD0AE}">
      <dgm:prSet/>
      <dgm:spPr/>
      <dgm:t>
        <a:bodyPr/>
        <a:lstStyle/>
        <a:p>
          <a:endParaRPr lang="en-US"/>
        </a:p>
      </dgm:t>
    </dgm:pt>
    <dgm:pt modelId="{6DA0DC7B-EEAC-48D5-8C2F-256705FA5618}" type="sibTrans" cxnId="{522DD16F-B30D-40BA-AA70-7667AAFFD0AE}">
      <dgm:prSet phldrT="4" phldr="0"/>
      <dgm:spPr/>
      <dgm:t>
        <a:bodyPr/>
        <a:lstStyle/>
        <a:p>
          <a:endParaRPr lang="en-US" dirty="0"/>
        </a:p>
      </dgm:t>
    </dgm:pt>
    <dgm:pt modelId="{1F20ABF3-642B-4EA2-9497-67153B1D953A}">
      <dgm:prSet custT="1"/>
      <dgm:spPr/>
      <dgm:t>
        <a:bodyPr/>
        <a:lstStyle/>
        <a:p>
          <a:r>
            <a:rPr lang="en-US" sz="1800" b="0" i="0" u="none" dirty="0"/>
            <a:t>Trained volunteer coordinators in Fall 2023 to decentralize some administrative tasks</a:t>
          </a:r>
        </a:p>
      </dgm:t>
    </dgm:pt>
    <dgm:pt modelId="{FE5BB2D4-8C6C-4733-A4F4-BB908B5819C2}" type="parTrans" cxnId="{EF2C8C7A-25B0-4A45-86CA-AD1B06A26E26}">
      <dgm:prSet/>
      <dgm:spPr/>
      <dgm:t>
        <a:bodyPr/>
        <a:lstStyle/>
        <a:p>
          <a:endParaRPr lang="en-US"/>
        </a:p>
      </dgm:t>
    </dgm:pt>
    <dgm:pt modelId="{AC6DD392-D3D9-41A4-B130-4C271E107B19}" type="sibTrans" cxnId="{EF2C8C7A-25B0-4A45-86CA-AD1B06A26E26}">
      <dgm:prSet phldrT="5" phldr="0"/>
      <dgm:spPr/>
      <dgm:t>
        <a:bodyPr/>
        <a:lstStyle/>
        <a:p>
          <a:endParaRPr lang="en-US" dirty="0"/>
        </a:p>
      </dgm:t>
    </dgm:pt>
    <dgm:pt modelId="{AA8D6E5D-2291-4551-826E-2E8CD77EBBCD}">
      <dgm:prSet custT="1"/>
      <dgm:spPr/>
      <dgm:t>
        <a:bodyPr/>
        <a:lstStyle/>
        <a:p>
          <a:r>
            <a:rPr lang="en-US" sz="1800" dirty="0"/>
            <a:t>With crossed-fingers we converted in November 2021</a:t>
          </a:r>
        </a:p>
        <a:p>
          <a:endParaRPr lang="en-US" sz="1800" dirty="0"/>
        </a:p>
      </dgm:t>
    </dgm:pt>
    <dgm:pt modelId="{6D5F5307-B9A3-4224-A52C-70B5D7E58E7C}" type="sibTrans" cxnId="{55EAF420-E592-4A82-A62F-9D8CCEB249F3}">
      <dgm:prSet phldrT="2" phldr="0"/>
      <dgm:spPr/>
      <dgm:t>
        <a:bodyPr/>
        <a:lstStyle/>
        <a:p>
          <a:endParaRPr lang="en-US" dirty="0"/>
        </a:p>
      </dgm:t>
    </dgm:pt>
    <dgm:pt modelId="{8108D565-E010-4B90-8EC9-E6472FDB3D6F}" type="parTrans" cxnId="{55EAF420-E592-4A82-A62F-9D8CCEB249F3}">
      <dgm:prSet/>
      <dgm:spPr/>
      <dgm:t>
        <a:bodyPr/>
        <a:lstStyle/>
        <a:p>
          <a:endParaRPr lang="en-US"/>
        </a:p>
      </dgm:t>
    </dgm:pt>
    <dgm:pt modelId="{114B79AF-29D2-4248-A30B-74C06A0A3EAF}" type="pres">
      <dgm:prSet presAssocID="{98A846BE-51A9-4BA7-9258-ECFAE05E7F40}" presName="vert0" presStyleCnt="0">
        <dgm:presLayoutVars>
          <dgm:dir/>
          <dgm:animOne val="branch"/>
          <dgm:animLvl val="lvl"/>
        </dgm:presLayoutVars>
      </dgm:prSet>
      <dgm:spPr/>
    </dgm:pt>
    <dgm:pt modelId="{093429A7-AE5D-4716-87DA-CB59F90111DC}" type="pres">
      <dgm:prSet presAssocID="{D841507B-447A-43E4-A67A-78917CB1FB25}" presName="thickLine" presStyleLbl="alignNode1" presStyleIdx="0" presStyleCnt="5"/>
      <dgm:spPr/>
    </dgm:pt>
    <dgm:pt modelId="{0178B7CC-DBBB-4063-A534-077B9E3CAEAD}" type="pres">
      <dgm:prSet presAssocID="{D841507B-447A-43E4-A67A-78917CB1FB25}" presName="horz1" presStyleCnt="0"/>
      <dgm:spPr/>
    </dgm:pt>
    <dgm:pt modelId="{AE24A2E9-9599-47D7-8A9F-09C20D8721C0}" type="pres">
      <dgm:prSet presAssocID="{D841507B-447A-43E4-A67A-78917CB1FB25}" presName="tx1" presStyleLbl="revTx" presStyleIdx="0" presStyleCnt="5" custScaleY="158334"/>
      <dgm:spPr/>
    </dgm:pt>
    <dgm:pt modelId="{7B69492A-1FDC-44F2-B0C9-B64E575CA906}" type="pres">
      <dgm:prSet presAssocID="{D841507B-447A-43E4-A67A-78917CB1FB25}" presName="vert1" presStyleCnt="0"/>
      <dgm:spPr/>
    </dgm:pt>
    <dgm:pt modelId="{76100F15-0184-4DC6-8F2C-105A945DDB4D}" type="pres">
      <dgm:prSet presAssocID="{AA8D6E5D-2291-4551-826E-2E8CD77EBBCD}" presName="thickLine" presStyleLbl="alignNode1" presStyleIdx="1" presStyleCnt="5" custLinFactNeighborY="-81479"/>
      <dgm:spPr/>
    </dgm:pt>
    <dgm:pt modelId="{EE856AF6-6627-4633-BCFA-B63C01FB88C9}" type="pres">
      <dgm:prSet presAssocID="{AA8D6E5D-2291-4551-826E-2E8CD77EBBCD}" presName="horz1" presStyleCnt="0"/>
      <dgm:spPr/>
    </dgm:pt>
    <dgm:pt modelId="{E672E83A-93DE-4D11-ABE1-BCD4F93B68EE}" type="pres">
      <dgm:prSet presAssocID="{AA8D6E5D-2291-4551-826E-2E8CD77EBBCD}" presName="tx1" presStyleLbl="revTx" presStyleIdx="1" presStyleCnt="5" custLinFactNeighborX="299" custLinFactNeighborY="-81196"/>
      <dgm:spPr/>
    </dgm:pt>
    <dgm:pt modelId="{5DD759FE-1427-4A7D-9F0B-004B45C7FEAD}" type="pres">
      <dgm:prSet presAssocID="{AA8D6E5D-2291-4551-826E-2E8CD77EBBCD}" presName="vert1" presStyleCnt="0"/>
      <dgm:spPr/>
    </dgm:pt>
    <dgm:pt modelId="{19EDC46F-D80F-49CD-B097-2B59BFE4BDAC}" type="pres">
      <dgm:prSet presAssocID="{BA0D1191-41B5-4E4E-98CA-BB121638FA27}" presName="thickLine" presStyleLbl="alignNode1" presStyleIdx="2" presStyleCnt="5" custLinFactY="-100000" custLinFactNeighborY="-124210"/>
      <dgm:spPr/>
    </dgm:pt>
    <dgm:pt modelId="{8DE53B26-F9A8-495F-97AE-1DE83FBB2320}" type="pres">
      <dgm:prSet presAssocID="{BA0D1191-41B5-4E4E-98CA-BB121638FA27}" presName="horz1" presStyleCnt="0"/>
      <dgm:spPr/>
    </dgm:pt>
    <dgm:pt modelId="{63DEE84A-6B98-4B92-B722-D72B705EE283}" type="pres">
      <dgm:prSet presAssocID="{BA0D1191-41B5-4E4E-98CA-BB121638FA27}" presName="tx1" presStyleLbl="revTx" presStyleIdx="2" presStyleCnt="5" custLinFactY="-29167" custLinFactNeighborY="-100000"/>
      <dgm:spPr/>
    </dgm:pt>
    <dgm:pt modelId="{D9EAE6D1-EBC7-4974-A2D4-1F5AC6510BF2}" type="pres">
      <dgm:prSet presAssocID="{BA0D1191-41B5-4E4E-98CA-BB121638FA27}" presName="vert1" presStyleCnt="0"/>
      <dgm:spPr/>
    </dgm:pt>
    <dgm:pt modelId="{217BB3EC-CEDC-4564-BB62-8ADD03FC1D35}" type="pres">
      <dgm:prSet presAssocID="{55AD6682-19A1-4F15-920E-E13D92EB312E}" presName="thickLine" presStyleLbl="alignNode1" presStyleIdx="3" presStyleCnt="5" custLinFactY="-100000" custLinFactNeighborY="-156292"/>
      <dgm:spPr/>
    </dgm:pt>
    <dgm:pt modelId="{10D4EAE4-B287-4DE7-9756-F6DC9BF07C63}" type="pres">
      <dgm:prSet presAssocID="{55AD6682-19A1-4F15-920E-E13D92EB312E}" presName="horz1" presStyleCnt="0"/>
      <dgm:spPr/>
    </dgm:pt>
    <dgm:pt modelId="{9F193F80-FD62-4206-9E79-1EE01B601669}" type="pres">
      <dgm:prSet presAssocID="{55AD6682-19A1-4F15-920E-E13D92EB312E}" presName="tx1" presStyleLbl="revTx" presStyleIdx="3" presStyleCnt="5" custLinFactY="-64964" custLinFactNeighborY="-100000"/>
      <dgm:spPr/>
    </dgm:pt>
    <dgm:pt modelId="{2BD5A6E4-F4D8-47E8-BD1B-95345B73DF2A}" type="pres">
      <dgm:prSet presAssocID="{55AD6682-19A1-4F15-920E-E13D92EB312E}" presName="vert1" presStyleCnt="0"/>
      <dgm:spPr/>
    </dgm:pt>
    <dgm:pt modelId="{D71B6FC8-FA66-44BB-9768-65232A8636D3}" type="pres">
      <dgm:prSet presAssocID="{1F20ABF3-642B-4EA2-9497-67153B1D953A}" presName="thickLine" presStyleLbl="alignNode1" presStyleIdx="4" presStyleCnt="5" custLinFactY="-100000" custLinFactNeighborY="-195614"/>
      <dgm:spPr/>
    </dgm:pt>
    <dgm:pt modelId="{1E6B6B57-2F6A-421A-BC0E-D81FD972B2CE}" type="pres">
      <dgm:prSet presAssocID="{1F20ABF3-642B-4EA2-9497-67153B1D953A}" presName="horz1" presStyleCnt="0"/>
      <dgm:spPr/>
    </dgm:pt>
    <dgm:pt modelId="{0ED565BA-16A4-4E46-B21D-B65AD9E29B5C}" type="pres">
      <dgm:prSet presAssocID="{1F20ABF3-642B-4EA2-9497-67153B1D953A}" presName="tx1" presStyleLbl="revTx" presStyleIdx="4" presStyleCnt="5" custScaleY="91360" custLinFactY="-100000" custLinFactNeighborY="-152973"/>
      <dgm:spPr/>
    </dgm:pt>
    <dgm:pt modelId="{44409BB6-30C3-41EA-AD53-A24E441D0ED5}" type="pres">
      <dgm:prSet presAssocID="{1F20ABF3-642B-4EA2-9497-67153B1D953A}" presName="vert1" presStyleCnt="0"/>
      <dgm:spPr/>
    </dgm:pt>
  </dgm:ptLst>
  <dgm:cxnLst>
    <dgm:cxn modelId="{55EAF420-E592-4A82-A62F-9D8CCEB249F3}" srcId="{98A846BE-51A9-4BA7-9258-ECFAE05E7F40}" destId="{AA8D6E5D-2291-4551-826E-2E8CD77EBBCD}" srcOrd="1" destOrd="0" parTransId="{8108D565-E010-4B90-8EC9-E6472FDB3D6F}" sibTransId="{6D5F5307-B9A3-4224-A52C-70B5D7E58E7C}"/>
    <dgm:cxn modelId="{11BC0A66-4F6B-4022-AC12-122A0951BEB5}" srcId="{98A846BE-51A9-4BA7-9258-ECFAE05E7F40}" destId="{BA0D1191-41B5-4E4E-98CA-BB121638FA27}" srcOrd="2" destOrd="0" parTransId="{BF60A160-E127-4E75-A05F-AE196FFF76E3}" sibTransId="{43A04663-B22C-4CA5-9BCF-3B42D70D691D}"/>
    <dgm:cxn modelId="{522DD16F-B30D-40BA-AA70-7667AAFFD0AE}" srcId="{98A846BE-51A9-4BA7-9258-ECFAE05E7F40}" destId="{55AD6682-19A1-4F15-920E-E13D92EB312E}" srcOrd="3" destOrd="0" parTransId="{0A1EE536-D200-411C-8FD0-7F23E7109629}" sibTransId="{6DA0DC7B-EEAC-48D5-8C2F-256705FA5618}"/>
    <dgm:cxn modelId="{E1445070-690E-4F48-95F0-E9F036EA9868}" type="presOf" srcId="{AA8D6E5D-2291-4551-826E-2E8CD77EBBCD}" destId="{E672E83A-93DE-4D11-ABE1-BCD4F93B68EE}" srcOrd="0" destOrd="0" presId="urn:microsoft.com/office/officeart/2008/layout/LinedList"/>
    <dgm:cxn modelId="{59267577-F3B6-4633-9C24-9C0B807A5D38}" type="presOf" srcId="{55AD6682-19A1-4F15-920E-E13D92EB312E}" destId="{9F193F80-FD62-4206-9E79-1EE01B601669}" srcOrd="0" destOrd="0" presId="urn:microsoft.com/office/officeart/2008/layout/LinedList"/>
    <dgm:cxn modelId="{EF2C8C7A-25B0-4A45-86CA-AD1B06A26E26}" srcId="{98A846BE-51A9-4BA7-9258-ECFAE05E7F40}" destId="{1F20ABF3-642B-4EA2-9497-67153B1D953A}" srcOrd="4" destOrd="0" parTransId="{FE5BB2D4-8C6C-4733-A4F4-BB908B5819C2}" sibTransId="{AC6DD392-D3D9-41A4-B130-4C271E107B19}"/>
    <dgm:cxn modelId="{50798D80-0AB7-41E3-97A2-80C05DAAE5CF}" type="presOf" srcId="{98A846BE-51A9-4BA7-9258-ECFAE05E7F40}" destId="{114B79AF-29D2-4248-A30B-74C06A0A3EAF}" srcOrd="0" destOrd="0" presId="urn:microsoft.com/office/officeart/2008/layout/LinedList"/>
    <dgm:cxn modelId="{8C76FCC4-33FF-4EEE-A173-6AF2C1553C6D}" type="presOf" srcId="{D841507B-447A-43E4-A67A-78917CB1FB25}" destId="{AE24A2E9-9599-47D7-8A9F-09C20D8721C0}" srcOrd="0" destOrd="0" presId="urn:microsoft.com/office/officeart/2008/layout/LinedList"/>
    <dgm:cxn modelId="{5E55DFC6-433A-4022-AF51-88E747DD92EE}" type="presOf" srcId="{BA0D1191-41B5-4E4E-98CA-BB121638FA27}" destId="{63DEE84A-6B98-4B92-B722-D72B705EE283}" srcOrd="0" destOrd="0" presId="urn:microsoft.com/office/officeart/2008/layout/LinedList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ABB2D5E4-9403-40F5-9E44-2C4E87D71991}" type="presOf" srcId="{1F20ABF3-642B-4EA2-9497-67153B1D953A}" destId="{0ED565BA-16A4-4E46-B21D-B65AD9E29B5C}" srcOrd="0" destOrd="0" presId="urn:microsoft.com/office/officeart/2008/layout/LinedList"/>
    <dgm:cxn modelId="{8EAF3608-EB17-4C7E-89E1-035AE7AED84D}" type="presParOf" srcId="{114B79AF-29D2-4248-A30B-74C06A0A3EAF}" destId="{093429A7-AE5D-4716-87DA-CB59F90111DC}" srcOrd="0" destOrd="0" presId="urn:microsoft.com/office/officeart/2008/layout/LinedList"/>
    <dgm:cxn modelId="{EECB6268-7EC1-41AF-99FC-F54C7CEB4D65}" type="presParOf" srcId="{114B79AF-29D2-4248-A30B-74C06A0A3EAF}" destId="{0178B7CC-DBBB-4063-A534-077B9E3CAEAD}" srcOrd="1" destOrd="0" presId="urn:microsoft.com/office/officeart/2008/layout/LinedList"/>
    <dgm:cxn modelId="{72D77212-4F73-459E-ADB4-93C78ACE7294}" type="presParOf" srcId="{0178B7CC-DBBB-4063-A534-077B9E3CAEAD}" destId="{AE24A2E9-9599-47D7-8A9F-09C20D8721C0}" srcOrd="0" destOrd="0" presId="urn:microsoft.com/office/officeart/2008/layout/LinedList"/>
    <dgm:cxn modelId="{39883DE8-026D-4D83-9F9B-51DA33FCD291}" type="presParOf" srcId="{0178B7CC-DBBB-4063-A534-077B9E3CAEAD}" destId="{7B69492A-1FDC-44F2-B0C9-B64E575CA906}" srcOrd="1" destOrd="0" presId="urn:microsoft.com/office/officeart/2008/layout/LinedList"/>
    <dgm:cxn modelId="{2B859A79-E8F3-485F-AA38-A5F29312AE42}" type="presParOf" srcId="{114B79AF-29D2-4248-A30B-74C06A0A3EAF}" destId="{76100F15-0184-4DC6-8F2C-105A945DDB4D}" srcOrd="2" destOrd="0" presId="urn:microsoft.com/office/officeart/2008/layout/LinedList"/>
    <dgm:cxn modelId="{2979D96B-F111-40D5-BEF1-FF321D436F87}" type="presParOf" srcId="{114B79AF-29D2-4248-A30B-74C06A0A3EAF}" destId="{EE856AF6-6627-4633-BCFA-B63C01FB88C9}" srcOrd="3" destOrd="0" presId="urn:microsoft.com/office/officeart/2008/layout/LinedList"/>
    <dgm:cxn modelId="{6DF2D3FD-BDA4-490C-B00B-2966E6F1B410}" type="presParOf" srcId="{EE856AF6-6627-4633-BCFA-B63C01FB88C9}" destId="{E672E83A-93DE-4D11-ABE1-BCD4F93B68EE}" srcOrd="0" destOrd="0" presId="urn:microsoft.com/office/officeart/2008/layout/LinedList"/>
    <dgm:cxn modelId="{B3A09616-F34E-4967-9910-D8E8551E5224}" type="presParOf" srcId="{EE856AF6-6627-4633-BCFA-B63C01FB88C9}" destId="{5DD759FE-1427-4A7D-9F0B-004B45C7FEAD}" srcOrd="1" destOrd="0" presId="urn:microsoft.com/office/officeart/2008/layout/LinedList"/>
    <dgm:cxn modelId="{8D04CD25-DF1E-443C-A146-A081B92E160C}" type="presParOf" srcId="{114B79AF-29D2-4248-A30B-74C06A0A3EAF}" destId="{19EDC46F-D80F-49CD-B097-2B59BFE4BDAC}" srcOrd="4" destOrd="0" presId="urn:microsoft.com/office/officeart/2008/layout/LinedList"/>
    <dgm:cxn modelId="{93C0EE63-DD46-4AFF-A9D9-B7F9A2F12F0D}" type="presParOf" srcId="{114B79AF-29D2-4248-A30B-74C06A0A3EAF}" destId="{8DE53B26-F9A8-495F-97AE-1DE83FBB2320}" srcOrd="5" destOrd="0" presId="urn:microsoft.com/office/officeart/2008/layout/LinedList"/>
    <dgm:cxn modelId="{058F9CFD-7CCF-4B6D-A872-167375DD5550}" type="presParOf" srcId="{8DE53B26-F9A8-495F-97AE-1DE83FBB2320}" destId="{63DEE84A-6B98-4B92-B722-D72B705EE283}" srcOrd="0" destOrd="0" presId="urn:microsoft.com/office/officeart/2008/layout/LinedList"/>
    <dgm:cxn modelId="{C6FC033C-BCB6-401E-B51D-6A60C3DD8E66}" type="presParOf" srcId="{8DE53B26-F9A8-495F-97AE-1DE83FBB2320}" destId="{D9EAE6D1-EBC7-4974-A2D4-1F5AC6510BF2}" srcOrd="1" destOrd="0" presId="urn:microsoft.com/office/officeart/2008/layout/LinedList"/>
    <dgm:cxn modelId="{64604F48-0BAA-4AFA-A5AB-C2DDE8788513}" type="presParOf" srcId="{114B79AF-29D2-4248-A30B-74C06A0A3EAF}" destId="{217BB3EC-CEDC-4564-BB62-8ADD03FC1D35}" srcOrd="6" destOrd="0" presId="urn:microsoft.com/office/officeart/2008/layout/LinedList"/>
    <dgm:cxn modelId="{D85993F6-2070-4F6D-8F39-DE2F232D8C46}" type="presParOf" srcId="{114B79AF-29D2-4248-A30B-74C06A0A3EAF}" destId="{10D4EAE4-B287-4DE7-9756-F6DC9BF07C63}" srcOrd="7" destOrd="0" presId="urn:microsoft.com/office/officeart/2008/layout/LinedList"/>
    <dgm:cxn modelId="{B81467E4-0688-4200-AA89-3CF6A6591B7E}" type="presParOf" srcId="{10D4EAE4-B287-4DE7-9756-F6DC9BF07C63}" destId="{9F193F80-FD62-4206-9E79-1EE01B601669}" srcOrd="0" destOrd="0" presId="urn:microsoft.com/office/officeart/2008/layout/LinedList"/>
    <dgm:cxn modelId="{3295B156-E0A7-4B28-896A-633FEF6230A1}" type="presParOf" srcId="{10D4EAE4-B287-4DE7-9756-F6DC9BF07C63}" destId="{2BD5A6E4-F4D8-47E8-BD1B-95345B73DF2A}" srcOrd="1" destOrd="0" presId="urn:microsoft.com/office/officeart/2008/layout/LinedList"/>
    <dgm:cxn modelId="{7512DAA9-AB7A-40ED-A68F-5C423FD49C2B}" type="presParOf" srcId="{114B79AF-29D2-4248-A30B-74C06A0A3EAF}" destId="{D71B6FC8-FA66-44BB-9768-65232A8636D3}" srcOrd="8" destOrd="0" presId="urn:microsoft.com/office/officeart/2008/layout/LinedList"/>
    <dgm:cxn modelId="{27A0034D-2904-457E-884E-94A21E1EA370}" type="presParOf" srcId="{114B79AF-29D2-4248-A30B-74C06A0A3EAF}" destId="{1E6B6B57-2F6A-421A-BC0E-D81FD972B2CE}" srcOrd="9" destOrd="0" presId="urn:microsoft.com/office/officeart/2008/layout/LinedList"/>
    <dgm:cxn modelId="{32359F11-58FF-44D3-89E1-9352A7B7E5E3}" type="presParOf" srcId="{1E6B6B57-2F6A-421A-BC0E-D81FD972B2CE}" destId="{0ED565BA-16A4-4E46-B21D-B65AD9E29B5C}" srcOrd="0" destOrd="0" presId="urn:microsoft.com/office/officeart/2008/layout/LinedList"/>
    <dgm:cxn modelId="{30702419-8EC8-4620-8C86-9C5C4A8F5DF7}" type="presParOf" srcId="{1E6B6B57-2F6A-421A-BC0E-D81FD972B2CE}" destId="{44409BB6-30C3-41EA-AD53-A24E441D0E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EA63D-B92A-4612-9A31-6C7C04A944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B4EB2-9BBF-47F0-9759-3452B6F3DFF8}">
      <dgm:prSet/>
      <dgm:spPr/>
      <dgm:t>
        <a:bodyPr/>
        <a:lstStyle/>
        <a:p>
          <a:r>
            <a:rPr lang="en-US"/>
            <a:t>Provided stakeholders progress reports.</a:t>
          </a:r>
        </a:p>
      </dgm:t>
    </dgm:pt>
    <dgm:pt modelId="{09686D28-F6C2-443C-AC37-96EF7A392B80}" type="parTrans" cxnId="{6E910AE8-3ED4-4911-83A1-AC0269516C59}">
      <dgm:prSet/>
      <dgm:spPr/>
      <dgm:t>
        <a:bodyPr/>
        <a:lstStyle/>
        <a:p>
          <a:endParaRPr lang="en-US"/>
        </a:p>
      </dgm:t>
    </dgm:pt>
    <dgm:pt modelId="{356C835F-4851-4069-A175-BB12B1D08600}" type="sibTrans" cxnId="{6E910AE8-3ED4-4911-83A1-AC0269516C59}">
      <dgm:prSet/>
      <dgm:spPr/>
      <dgm:t>
        <a:bodyPr/>
        <a:lstStyle/>
        <a:p>
          <a:endParaRPr lang="en-US"/>
        </a:p>
      </dgm:t>
    </dgm:pt>
    <dgm:pt modelId="{F60E7AD1-79E1-4E9F-8F31-522C1E461DEE}">
      <dgm:prSet/>
      <dgm:spPr/>
      <dgm:t>
        <a:bodyPr/>
        <a:lstStyle/>
        <a:p>
          <a:r>
            <a:rPr lang="en-US"/>
            <a:t>Needed a product that fit us. We didn’t want to fit the product. Flexibility was key for growth.</a:t>
          </a:r>
        </a:p>
      </dgm:t>
    </dgm:pt>
    <dgm:pt modelId="{0A9BA724-DB9C-4AE8-91B6-304FFB645424}" type="parTrans" cxnId="{4BC40EEE-C709-4ECF-A020-93EA477D96DF}">
      <dgm:prSet/>
      <dgm:spPr/>
      <dgm:t>
        <a:bodyPr/>
        <a:lstStyle/>
        <a:p>
          <a:endParaRPr lang="en-US"/>
        </a:p>
      </dgm:t>
    </dgm:pt>
    <dgm:pt modelId="{E0E7A327-3610-4BBC-8D92-7A32503A4B23}" type="sibTrans" cxnId="{4BC40EEE-C709-4ECF-A020-93EA477D96DF}">
      <dgm:prSet/>
      <dgm:spPr/>
      <dgm:t>
        <a:bodyPr/>
        <a:lstStyle/>
        <a:p>
          <a:endParaRPr lang="en-US"/>
        </a:p>
      </dgm:t>
    </dgm:pt>
    <dgm:pt modelId="{0C0BE19B-B18C-4F7B-BC06-218ABBC45006}">
      <dgm:prSet/>
      <dgm:spPr/>
      <dgm:t>
        <a:bodyPr/>
        <a:lstStyle/>
        <a:p>
          <a:r>
            <a:rPr lang="en-US" dirty="0"/>
            <a:t>25+ Administrators.</a:t>
          </a:r>
        </a:p>
      </dgm:t>
    </dgm:pt>
    <dgm:pt modelId="{B5527FB4-9D7E-49D5-91BD-9473D6B0AE49}" type="parTrans" cxnId="{F27D0B61-3D1C-4F88-8EC9-0490989999E6}">
      <dgm:prSet/>
      <dgm:spPr/>
      <dgm:t>
        <a:bodyPr/>
        <a:lstStyle/>
        <a:p>
          <a:endParaRPr lang="en-US"/>
        </a:p>
      </dgm:t>
    </dgm:pt>
    <dgm:pt modelId="{19790444-5F03-4E90-9738-80365098039B}" type="sibTrans" cxnId="{F27D0B61-3D1C-4F88-8EC9-0490989999E6}">
      <dgm:prSet/>
      <dgm:spPr/>
      <dgm:t>
        <a:bodyPr/>
        <a:lstStyle/>
        <a:p>
          <a:endParaRPr lang="en-US"/>
        </a:p>
      </dgm:t>
    </dgm:pt>
    <dgm:pt modelId="{A5F2A57C-AFD3-40F1-8BDF-3BD0490083AE}">
      <dgm:prSet/>
      <dgm:spPr/>
      <dgm:t>
        <a:bodyPr/>
        <a:lstStyle/>
        <a:p>
          <a:r>
            <a:rPr lang="en-US"/>
            <a:t>Pricing structure. </a:t>
          </a:r>
        </a:p>
      </dgm:t>
    </dgm:pt>
    <dgm:pt modelId="{76122DDE-05F9-4DD0-A0D1-47E13C908ED7}" type="parTrans" cxnId="{40DB5F79-7BEA-4ACC-993A-9DAB7EABAB9A}">
      <dgm:prSet/>
      <dgm:spPr/>
      <dgm:t>
        <a:bodyPr/>
        <a:lstStyle/>
        <a:p>
          <a:endParaRPr lang="en-US"/>
        </a:p>
      </dgm:t>
    </dgm:pt>
    <dgm:pt modelId="{C5AC56C1-17C6-4E09-9E5D-7374953A88F4}" type="sibTrans" cxnId="{40DB5F79-7BEA-4ACC-993A-9DAB7EABAB9A}">
      <dgm:prSet/>
      <dgm:spPr/>
      <dgm:t>
        <a:bodyPr/>
        <a:lstStyle/>
        <a:p>
          <a:endParaRPr lang="en-US"/>
        </a:p>
      </dgm:t>
    </dgm:pt>
    <dgm:pt modelId="{4660AF5C-7653-4250-89EE-7DC8710772A3}">
      <dgm:prSet/>
      <dgm:spPr/>
      <dgm:t>
        <a:bodyPr/>
        <a:lstStyle/>
        <a:p>
          <a:r>
            <a:rPr lang="en-US"/>
            <a:t>Had to have impeccable/accessible tech support.</a:t>
          </a:r>
        </a:p>
      </dgm:t>
    </dgm:pt>
    <dgm:pt modelId="{20B72CAA-5D4D-41A5-8BB1-498E0031385E}" type="parTrans" cxnId="{4BD7B1B4-FDD2-40EE-8D00-29A11005F784}">
      <dgm:prSet/>
      <dgm:spPr/>
      <dgm:t>
        <a:bodyPr/>
        <a:lstStyle/>
        <a:p>
          <a:endParaRPr lang="en-US"/>
        </a:p>
      </dgm:t>
    </dgm:pt>
    <dgm:pt modelId="{185A5425-E3F6-4B6E-B75A-4DA74F77154A}" type="sibTrans" cxnId="{4BD7B1B4-FDD2-40EE-8D00-29A11005F784}">
      <dgm:prSet/>
      <dgm:spPr/>
      <dgm:t>
        <a:bodyPr/>
        <a:lstStyle/>
        <a:p>
          <a:endParaRPr lang="en-US"/>
        </a:p>
      </dgm:t>
    </dgm:pt>
    <dgm:pt modelId="{7F9DCEAD-B21E-4A2F-A8F5-1A6B081500B7}" type="pres">
      <dgm:prSet presAssocID="{FA5EA63D-B92A-4612-9A31-6C7C04A944E5}" presName="linear" presStyleCnt="0">
        <dgm:presLayoutVars>
          <dgm:animLvl val="lvl"/>
          <dgm:resizeHandles val="exact"/>
        </dgm:presLayoutVars>
      </dgm:prSet>
      <dgm:spPr/>
    </dgm:pt>
    <dgm:pt modelId="{1EEA7F9F-CCEA-4F99-8E91-6797D437A86F}" type="pres">
      <dgm:prSet presAssocID="{8DFB4EB2-9BBF-47F0-9759-3452B6F3DFF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18BFEF-3758-454B-9309-1F688C06EF7A}" type="pres">
      <dgm:prSet presAssocID="{356C835F-4851-4069-A175-BB12B1D08600}" presName="spacer" presStyleCnt="0"/>
      <dgm:spPr/>
    </dgm:pt>
    <dgm:pt modelId="{33F0E381-173E-4816-BD9A-7F2573D119BA}" type="pres">
      <dgm:prSet presAssocID="{F60E7AD1-79E1-4E9F-8F31-522C1E461D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DBB3FA-EEA0-4B42-BC80-1A901325C83B}" type="pres">
      <dgm:prSet presAssocID="{E0E7A327-3610-4BBC-8D92-7A32503A4B23}" presName="spacer" presStyleCnt="0"/>
      <dgm:spPr/>
    </dgm:pt>
    <dgm:pt modelId="{23B1A89D-26BD-4157-9834-72A58AC962CE}" type="pres">
      <dgm:prSet presAssocID="{0C0BE19B-B18C-4F7B-BC06-218ABBC450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0E3F6E1-C892-41FA-81FC-97C43672113D}" type="pres">
      <dgm:prSet presAssocID="{19790444-5F03-4E90-9738-80365098039B}" presName="spacer" presStyleCnt="0"/>
      <dgm:spPr/>
    </dgm:pt>
    <dgm:pt modelId="{E182B9D4-B998-42A7-8A13-45F83172850C}" type="pres">
      <dgm:prSet presAssocID="{A5F2A57C-AFD3-40F1-8BDF-3BD0490083A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E3B778-3028-447C-A19C-BF6F2E7CB59A}" type="pres">
      <dgm:prSet presAssocID="{C5AC56C1-17C6-4E09-9E5D-7374953A88F4}" presName="spacer" presStyleCnt="0"/>
      <dgm:spPr/>
    </dgm:pt>
    <dgm:pt modelId="{5C38F414-32F7-44D6-9118-6928F9798432}" type="pres">
      <dgm:prSet presAssocID="{4660AF5C-7653-4250-89EE-7DC8710772A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7D0B61-3D1C-4F88-8EC9-0490989999E6}" srcId="{FA5EA63D-B92A-4612-9A31-6C7C04A944E5}" destId="{0C0BE19B-B18C-4F7B-BC06-218ABBC45006}" srcOrd="2" destOrd="0" parTransId="{B5527FB4-9D7E-49D5-91BD-9473D6B0AE49}" sibTransId="{19790444-5F03-4E90-9738-80365098039B}"/>
    <dgm:cxn modelId="{A139214B-ABCA-4131-BDE5-BE1E05C46404}" type="presOf" srcId="{A5F2A57C-AFD3-40F1-8BDF-3BD0490083AE}" destId="{E182B9D4-B998-42A7-8A13-45F83172850C}" srcOrd="0" destOrd="0" presId="urn:microsoft.com/office/officeart/2005/8/layout/vList2"/>
    <dgm:cxn modelId="{40DB5F79-7BEA-4ACC-993A-9DAB7EABAB9A}" srcId="{FA5EA63D-B92A-4612-9A31-6C7C04A944E5}" destId="{A5F2A57C-AFD3-40F1-8BDF-3BD0490083AE}" srcOrd="3" destOrd="0" parTransId="{76122DDE-05F9-4DD0-A0D1-47E13C908ED7}" sibTransId="{C5AC56C1-17C6-4E09-9E5D-7374953A88F4}"/>
    <dgm:cxn modelId="{8F773E88-76F0-4B6E-A227-7603C1B95D2E}" type="presOf" srcId="{4660AF5C-7653-4250-89EE-7DC8710772A3}" destId="{5C38F414-32F7-44D6-9118-6928F9798432}" srcOrd="0" destOrd="0" presId="urn:microsoft.com/office/officeart/2005/8/layout/vList2"/>
    <dgm:cxn modelId="{E5E3829E-B385-4744-8F78-E227EF04B043}" type="presOf" srcId="{8DFB4EB2-9BBF-47F0-9759-3452B6F3DFF8}" destId="{1EEA7F9F-CCEA-4F99-8E91-6797D437A86F}" srcOrd="0" destOrd="0" presId="urn:microsoft.com/office/officeart/2005/8/layout/vList2"/>
    <dgm:cxn modelId="{4BD7B1B4-FDD2-40EE-8D00-29A11005F784}" srcId="{FA5EA63D-B92A-4612-9A31-6C7C04A944E5}" destId="{4660AF5C-7653-4250-89EE-7DC8710772A3}" srcOrd="4" destOrd="0" parTransId="{20B72CAA-5D4D-41A5-8BB1-498E0031385E}" sibTransId="{185A5425-E3F6-4B6E-B75A-4DA74F77154A}"/>
    <dgm:cxn modelId="{D7E2DAB6-3243-4859-B426-459A1ABB8401}" type="presOf" srcId="{F60E7AD1-79E1-4E9F-8F31-522C1E461DEE}" destId="{33F0E381-173E-4816-BD9A-7F2573D119BA}" srcOrd="0" destOrd="0" presId="urn:microsoft.com/office/officeart/2005/8/layout/vList2"/>
    <dgm:cxn modelId="{9FFDDEE4-B2CA-48A9-9596-6DBD461151A2}" type="presOf" srcId="{0C0BE19B-B18C-4F7B-BC06-218ABBC45006}" destId="{23B1A89D-26BD-4157-9834-72A58AC962CE}" srcOrd="0" destOrd="0" presId="urn:microsoft.com/office/officeart/2005/8/layout/vList2"/>
    <dgm:cxn modelId="{6E910AE8-3ED4-4911-83A1-AC0269516C59}" srcId="{FA5EA63D-B92A-4612-9A31-6C7C04A944E5}" destId="{8DFB4EB2-9BBF-47F0-9759-3452B6F3DFF8}" srcOrd="0" destOrd="0" parTransId="{09686D28-F6C2-443C-AC37-96EF7A392B80}" sibTransId="{356C835F-4851-4069-A175-BB12B1D08600}"/>
    <dgm:cxn modelId="{4BC40EEE-C709-4ECF-A020-93EA477D96DF}" srcId="{FA5EA63D-B92A-4612-9A31-6C7C04A944E5}" destId="{F60E7AD1-79E1-4E9F-8F31-522C1E461DEE}" srcOrd="1" destOrd="0" parTransId="{0A9BA724-DB9C-4AE8-91B6-304FFB645424}" sibTransId="{E0E7A327-3610-4BBC-8D92-7A32503A4B23}"/>
    <dgm:cxn modelId="{9A312FF0-5774-442A-8B74-0750AE94DBFA}" type="presOf" srcId="{FA5EA63D-B92A-4612-9A31-6C7C04A944E5}" destId="{7F9DCEAD-B21E-4A2F-A8F5-1A6B081500B7}" srcOrd="0" destOrd="0" presId="urn:microsoft.com/office/officeart/2005/8/layout/vList2"/>
    <dgm:cxn modelId="{44657586-4187-4591-9379-0CC514BCB824}" type="presParOf" srcId="{7F9DCEAD-B21E-4A2F-A8F5-1A6B081500B7}" destId="{1EEA7F9F-CCEA-4F99-8E91-6797D437A86F}" srcOrd="0" destOrd="0" presId="urn:microsoft.com/office/officeart/2005/8/layout/vList2"/>
    <dgm:cxn modelId="{4569394E-D50D-417C-A03E-D6311E5BEBB9}" type="presParOf" srcId="{7F9DCEAD-B21E-4A2F-A8F5-1A6B081500B7}" destId="{B918BFEF-3758-454B-9309-1F688C06EF7A}" srcOrd="1" destOrd="0" presId="urn:microsoft.com/office/officeart/2005/8/layout/vList2"/>
    <dgm:cxn modelId="{1AC772BC-245C-41CB-BC69-976836B214F0}" type="presParOf" srcId="{7F9DCEAD-B21E-4A2F-A8F5-1A6B081500B7}" destId="{33F0E381-173E-4816-BD9A-7F2573D119BA}" srcOrd="2" destOrd="0" presId="urn:microsoft.com/office/officeart/2005/8/layout/vList2"/>
    <dgm:cxn modelId="{6EF44FF1-FAAF-4969-B62C-BC8678504575}" type="presParOf" srcId="{7F9DCEAD-B21E-4A2F-A8F5-1A6B081500B7}" destId="{85DBB3FA-EEA0-4B42-BC80-1A901325C83B}" srcOrd="3" destOrd="0" presId="urn:microsoft.com/office/officeart/2005/8/layout/vList2"/>
    <dgm:cxn modelId="{6F701854-8648-4FFF-BD86-97633601E335}" type="presParOf" srcId="{7F9DCEAD-B21E-4A2F-A8F5-1A6B081500B7}" destId="{23B1A89D-26BD-4157-9834-72A58AC962CE}" srcOrd="4" destOrd="0" presId="urn:microsoft.com/office/officeart/2005/8/layout/vList2"/>
    <dgm:cxn modelId="{3D94681C-2826-449B-95A7-5BD3A3E92BC3}" type="presParOf" srcId="{7F9DCEAD-B21E-4A2F-A8F5-1A6B081500B7}" destId="{F0E3F6E1-C892-41FA-81FC-97C43672113D}" srcOrd="5" destOrd="0" presId="urn:microsoft.com/office/officeart/2005/8/layout/vList2"/>
    <dgm:cxn modelId="{2262F3FA-C7E4-4C60-8B37-DC5408356E10}" type="presParOf" srcId="{7F9DCEAD-B21E-4A2F-A8F5-1A6B081500B7}" destId="{E182B9D4-B998-42A7-8A13-45F83172850C}" srcOrd="6" destOrd="0" presId="urn:microsoft.com/office/officeart/2005/8/layout/vList2"/>
    <dgm:cxn modelId="{39B73ACD-BBCB-48BB-87C7-D967962B8679}" type="presParOf" srcId="{7F9DCEAD-B21E-4A2F-A8F5-1A6B081500B7}" destId="{C0E3B778-3028-447C-A19C-BF6F2E7CB59A}" srcOrd="7" destOrd="0" presId="urn:microsoft.com/office/officeart/2005/8/layout/vList2"/>
    <dgm:cxn modelId="{8DDF808D-72EB-4FF5-80FB-036378F18E5A}" type="presParOf" srcId="{7F9DCEAD-B21E-4A2F-A8F5-1A6B081500B7}" destId="{5C38F414-32F7-44D6-9118-6928F97984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429A7-AE5D-4716-87DA-CB59F90111DC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A2E9-9599-47D7-8A9F-09C20D8721C0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Budget discussion and selection process began in 2018/2019</a:t>
          </a:r>
          <a:endParaRPr lang="en-US" sz="1800" kern="1200" dirty="0"/>
        </a:p>
      </dsp:txBody>
      <dsp:txXfrm>
        <a:off x="0" y="675"/>
        <a:ext cx="6291714" cy="1105876"/>
      </dsp:txXfrm>
    </dsp:sp>
    <dsp:sp modelId="{76100F15-0184-4DC6-8F2C-105A945DDB4D}">
      <dsp:nvSpPr>
        <dsp:cNvPr id="0" name=""/>
        <dsp:cNvSpPr/>
      </dsp:nvSpPr>
      <dsp:spPr>
        <a:xfrm>
          <a:off x="0" y="428870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2E83A-93DE-4D11-ABE1-BCD4F93B68EE}">
      <dsp:nvSpPr>
        <dsp:cNvPr id="0" name=""/>
        <dsp:cNvSpPr/>
      </dsp:nvSpPr>
      <dsp:spPr>
        <a:xfrm>
          <a:off x="0" y="408964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Created a “MUST have vs. NICE to have” list with stakeholders</a:t>
          </a:r>
          <a:endParaRPr lang="en-US" sz="1800" kern="1200" dirty="0"/>
        </a:p>
      </dsp:txBody>
      <dsp:txXfrm>
        <a:off x="0" y="408964"/>
        <a:ext cx="6291714" cy="1105876"/>
      </dsp:txXfrm>
    </dsp:sp>
    <dsp:sp modelId="{19EDC46F-D80F-49CD-B097-2B59BFE4BDAC}">
      <dsp:nvSpPr>
        <dsp:cNvPr id="0" name=""/>
        <dsp:cNvSpPr/>
      </dsp:nvSpPr>
      <dsp:spPr>
        <a:xfrm>
          <a:off x="0" y="763638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EE84A-6B98-4B92-B722-D72B705EE283}">
      <dsp:nvSpPr>
        <dsp:cNvPr id="0" name=""/>
        <dsp:cNvSpPr/>
      </dsp:nvSpPr>
      <dsp:spPr>
        <a:xfrm>
          <a:off x="0" y="72298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Researched products: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 Asked around – “What are you using? Why?”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 Preliminary demos - 5 products</a:t>
          </a:r>
        </a:p>
      </dsp:txBody>
      <dsp:txXfrm>
        <a:off x="0" y="722989"/>
        <a:ext cx="6291714" cy="1105876"/>
      </dsp:txXfrm>
    </dsp:sp>
    <dsp:sp modelId="{217BB3EC-CEDC-4564-BB62-8ADD03FC1D35}">
      <dsp:nvSpPr>
        <dsp:cNvPr id="0" name=""/>
        <dsp:cNvSpPr/>
      </dsp:nvSpPr>
      <dsp:spPr>
        <a:xfrm>
          <a:off x="0" y="1819440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93F80-FD62-4206-9E79-1EE01B601669}">
      <dsp:nvSpPr>
        <dsp:cNvPr id="0" name=""/>
        <dsp:cNvSpPr/>
      </dsp:nvSpPr>
      <dsp:spPr>
        <a:xfrm>
          <a:off x="0" y="1828866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Did a deep dive demo with IT of top 2 products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Created sandbox to “kick the tires”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(Better Impact &amp; Galaxy Digital)</a:t>
          </a:r>
        </a:p>
      </dsp:txBody>
      <dsp:txXfrm>
        <a:off x="0" y="1828866"/>
        <a:ext cx="6291714" cy="1105876"/>
      </dsp:txXfrm>
    </dsp:sp>
    <dsp:sp modelId="{D71B6FC8-FA66-44BB-9768-65232A8636D3}">
      <dsp:nvSpPr>
        <dsp:cNvPr id="0" name=""/>
        <dsp:cNvSpPr/>
      </dsp:nvSpPr>
      <dsp:spPr>
        <a:xfrm>
          <a:off x="0" y="2856443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565BA-16A4-4E46-B21D-B65AD9E29B5C}">
      <dsp:nvSpPr>
        <dsp:cNvPr id="0" name=""/>
        <dsp:cNvSpPr/>
      </dsp:nvSpPr>
      <dsp:spPr>
        <a:xfrm>
          <a:off x="0" y="2840478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Final decision. Obtained purchasing approval</a:t>
          </a:r>
          <a:endParaRPr lang="en-US" sz="1800" kern="1200" dirty="0"/>
        </a:p>
      </dsp:txBody>
      <dsp:txXfrm>
        <a:off x="0" y="2840478"/>
        <a:ext cx="6291714" cy="1105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429A7-AE5D-4716-87DA-CB59F90111DC}">
      <dsp:nvSpPr>
        <dsp:cNvPr id="0" name=""/>
        <dsp:cNvSpPr/>
      </dsp:nvSpPr>
      <dsp:spPr>
        <a:xfrm>
          <a:off x="0" y="495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A2E9-9599-47D7-8A9F-09C20D8721C0}">
      <dsp:nvSpPr>
        <dsp:cNvPr id="0" name=""/>
        <dsp:cNvSpPr/>
      </dsp:nvSpPr>
      <dsp:spPr>
        <a:xfrm>
          <a:off x="0" y="495"/>
          <a:ext cx="6285569" cy="149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Three long months preparing data – </a:t>
          </a:r>
          <a:r>
            <a:rPr lang="en-US" sz="1800" b="1" kern="1200" dirty="0"/>
            <a:t>everything</a:t>
          </a:r>
          <a:r>
            <a:rPr lang="en-US" sz="1800" kern="1200" dirty="0"/>
            <a:t> was cleaned – 4000+ records</a:t>
          </a:r>
        </a:p>
      </dsp:txBody>
      <dsp:txXfrm>
        <a:off x="0" y="495"/>
        <a:ext cx="6285569" cy="1498077"/>
      </dsp:txXfrm>
    </dsp:sp>
    <dsp:sp modelId="{76100F15-0184-4DC6-8F2C-105A945DDB4D}">
      <dsp:nvSpPr>
        <dsp:cNvPr id="0" name=""/>
        <dsp:cNvSpPr/>
      </dsp:nvSpPr>
      <dsp:spPr>
        <a:xfrm>
          <a:off x="0" y="727658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2E83A-93DE-4D11-ABE1-BCD4F93B68EE}">
      <dsp:nvSpPr>
        <dsp:cNvPr id="0" name=""/>
        <dsp:cNvSpPr/>
      </dsp:nvSpPr>
      <dsp:spPr>
        <a:xfrm>
          <a:off x="0" y="730336"/>
          <a:ext cx="6291714" cy="94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With crossed-fingers we converted in November 2021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730336"/>
        <a:ext cx="6291714" cy="946150"/>
      </dsp:txXfrm>
    </dsp:sp>
    <dsp:sp modelId="{19EDC46F-D80F-49CD-B097-2B59BFE4BDAC}">
      <dsp:nvSpPr>
        <dsp:cNvPr id="0" name=""/>
        <dsp:cNvSpPr/>
      </dsp:nvSpPr>
      <dsp:spPr>
        <a:xfrm>
          <a:off x="0" y="1233509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EE84A-6B98-4B92-B722-D72B705EE283}">
      <dsp:nvSpPr>
        <dsp:cNvPr id="0" name=""/>
        <dsp:cNvSpPr/>
      </dsp:nvSpPr>
      <dsp:spPr>
        <a:xfrm>
          <a:off x="0" y="1222608"/>
          <a:ext cx="6291714" cy="94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Planned to run parallel system for 2 months (for reports) but cut the former product services off after a month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0" y="1222608"/>
        <a:ext cx="6291714" cy="946150"/>
      </dsp:txXfrm>
    </dsp:sp>
    <dsp:sp modelId="{217BB3EC-CEDC-4564-BB62-8ADD03FC1D35}">
      <dsp:nvSpPr>
        <dsp:cNvPr id="0" name=""/>
        <dsp:cNvSpPr/>
      </dsp:nvSpPr>
      <dsp:spPr>
        <a:xfrm>
          <a:off x="0" y="1876115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93F80-FD62-4206-9E79-1EE01B601669}">
      <dsp:nvSpPr>
        <dsp:cNvPr id="0" name=""/>
        <dsp:cNvSpPr/>
      </dsp:nvSpPr>
      <dsp:spPr>
        <a:xfrm>
          <a:off x="0" y="1830065"/>
          <a:ext cx="6291714" cy="94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1830065"/>
        <a:ext cx="6291714" cy="946150"/>
      </dsp:txXfrm>
    </dsp:sp>
    <dsp:sp modelId="{D71B6FC8-FA66-44BB-9768-65232A8636D3}">
      <dsp:nvSpPr>
        <dsp:cNvPr id="0" name=""/>
        <dsp:cNvSpPr/>
      </dsp:nvSpPr>
      <dsp:spPr>
        <a:xfrm>
          <a:off x="0" y="2610129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565BA-16A4-4E46-B21D-B65AD9E29B5C}">
      <dsp:nvSpPr>
        <dsp:cNvPr id="0" name=""/>
        <dsp:cNvSpPr/>
      </dsp:nvSpPr>
      <dsp:spPr>
        <a:xfrm>
          <a:off x="0" y="1943518"/>
          <a:ext cx="6291714" cy="8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Trained volunteer coordinators in Fall 2023 to decentralize some administrative tasks</a:t>
          </a:r>
        </a:p>
      </dsp:txBody>
      <dsp:txXfrm>
        <a:off x="0" y="1943518"/>
        <a:ext cx="6291714" cy="864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A7F9F-CCEA-4F99-8E91-6797D437A86F}">
      <dsp:nvSpPr>
        <dsp:cNvPr id="0" name=""/>
        <dsp:cNvSpPr/>
      </dsp:nvSpPr>
      <dsp:spPr>
        <a:xfrm>
          <a:off x="0" y="56054"/>
          <a:ext cx="5157787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Provided stakeholders progress reports.</a:t>
          </a:r>
        </a:p>
      </dsp:txBody>
      <dsp:txXfrm>
        <a:off x="32967" y="89021"/>
        <a:ext cx="5091853" cy="609393"/>
      </dsp:txXfrm>
    </dsp:sp>
    <dsp:sp modelId="{33F0E381-173E-4816-BD9A-7F2573D119BA}">
      <dsp:nvSpPr>
        <dsp:cNvPr id="0" name=""/>
        <dsp:cNvSpPr/>
      </dsp:nvSpPr>
      <dsp:spPr>
        <a:xfrm>
          <a:off x="0" y="780342"/>
          <a:ext cx="5157787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Needed a product that fit us. We didn’t want to fit the product. Flexibility was key for growth.</a:t>
          </a:r>
        </a:p>
      </dsp:txBody>
      <dsp:txXfrm>
        <a:off x="32967" y="813309"/>
        <a:ext cx="5091853" cy="609393"/>
      </dsp:txXfrm>
    </dsp:sp>
    <dsp:sp modelId="{23B1A89D-26BD-4157-9834-72A58AC962CE}">
      <dsp:nvSpPr>
        <dsp:cNvPr id="0" name=""/>
        <dsp:cNvSpPr/>
      </dsp:nvSpPr>
      <dsp:spPr>
        <a:xfrm>
          <a:off x="0" y="1504630"/>
          <a:ext cx="5157787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25+ Administrators.</a:t>
          </a:r>
        </a:p>
      </dsp:txBody>
      <dsp:txXfrm>
        <a:off x="32967" y="1537597"/>
        <a:ext cx="5091853" cy="609393"/>
      </dsp:txXfrm>
    </dsp:sp>
    <dsp:sp modelId="{E182B9D4-B998-42A7-8A13-45F83172850C}">
      <dsp:nvSpPr>
        <dsp:cNvPr id="0" name=""/>
        <dsp:cNvSpPr/>
      </dsp:nvSpPr>
      <dsp:spPr>
        <a:xfrm>
          <a:off x="0" y="2228917"/>
          <a:ext cx="5157787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Pricing structure. </a:t>
          </a:r>
        </a:p>
      </dsp:txBody>
      <dsp:txXfrm>
        <a:off x="32967" y="2261884"/>
        <a:ext cx="5091853" cy="609393"/>
      </dsp:txXfrm>
    </dsp:sp>
    <dsp:sp modelId="{5C38F414-32F7-44D6-9118-6928F9798432}">
      <dsp:nvSpPr>
        <dsp:cNvPr id="0" name=""/>
        <dsp:cNvSpPr/>
      </dsp:nvSpPr>
      <dsp:spPr>
        <a:xfrm>
          <a:off x="0" y="2953205"/>
          <a:ext cx="5157787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Had to have impeccable/accessible tech support.</a:t>
          </a:r>
        </a:p>
      </dsp:txBody>
      <dsp:txXfrm>
        <a:off x="32967" y="2986172"/>
        <a:ext cx="5091853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9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1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DDF1-4DF0-5CD0-CB01-9DDD2C6C6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49168-E690-FC00-A16E-7879AAEB0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CC253-17BD-4957-3480-C0BCDB3E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C349-D0EF-C7BB-ABE4-66D004FF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B70A-7D5E-3BDE-5B02-1E3EB18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8E94-E56F-4475-B5BF-DD4418C2F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raphic 33" descr="Tag=AccentColor&#10;Flavor=Light&#10;Target=Fill">
            <a:extLst>
              <a:ext uri="{FF2B5EF4-FFF2-40B4-BE49-F238E27FC236}">
                <a16:creationId xmlns:a16="http://schemas.microsoft.com/office/drawing/2014/main" id="{EBE77135-1A91-DFC7-C3DF-C84CFE732B5D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8121AA9-61C0-852D-9AA0-C95B4EEC2445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6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1833-B88B-6CAC-24E1-22226FBD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6BAC1-0063-5ECA-5271-DB0068211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5D6B-3E5B-A567-BA99-CDA4EBBE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1D56-ECDD-9038-2B5A-152FE3DE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Selecting a Volunteer Management 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6946-1F78-217F-B1CB-C235F2A4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295C9-EE2F-B82C-3166-0D8DCCAE3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88AEF-81C3-50C5-C99E-70DCEAB2F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DB11-47CC-4531-B332-5AF1B321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854DD-E5B1-9D51-00D5-96431653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Selecting a Volunteer Management 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88B07-1AA4-27CA-0DFC-FDEDF9F2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1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9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379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84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19208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4BB4-C2E7-2A21-A0A4-4F298C6A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DF039-8CC5-34BF-B647-F1D27DF4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17B74-1C30-771D-9072-ECB71A06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3BA0-D58A-2133-7D6C-3FFCAF9B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70E37-8B6C-CE5A-B7E7-C25884DC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4C34-C9E9-D4E3-76FB-C2DE6C49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C9716-2784-6ABF-6A5B-15FFA6B6F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A587-3830-C7F9-52DA-8F0F305F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2249E-140B-40D3-5D27-9271E508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Selecting a Volunteer Management 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62D36-F21A-37D1-8C08-5D5214E5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EA13-C85B-62DB-E526-7DAF0D27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9A118-FD3D-4A5B-B5CE-84A12391D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6A690-BCD3-D95D-3FC4-EB9F0861C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E59EC-C0B6-E30F-BB8C-65DF01F8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DB366-AA56-36D7-6843-68584807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551EC-4E6C-B8D2-D3B3-E2C8E349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AA68A6-D667-798C-4B0B-DCDDFCD23C9F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2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997F-E8CB-077E-C0A4-48FFE50D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5317E-2797-7350-0DFF-1861B7FA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5982D-040E-478B-CBE4-CDDAFA024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EEEE0-AD92-E4C1-03BE-5D75D6C6B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AD30B-037B-FA50-C4FA-DC7E46369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86E8F-E616-C1F6-9D50-A63B5F8B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C4DDD-C29C-EAAD-B66E-34AE599C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9A214-F98B-B50F-C137-B30BB5FF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EDEA8BFC-929C-267B-BF8D-84253A2FE002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4AAB-8B64-083B-FD02-F42D1600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0338B-D22A-6217-9ED7-FA6B34E5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977C0-AE6B-BFD2-5805-74AB372B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Selecting a Volunteer Management 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53CB0-F8FE-CD09-1024-E44AB0F2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7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3BBC6-6986-A558-3E07-DE93C907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640EF-A4E0-9117-57B9-D806E205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EF9F3-AB04-5239-B802-A15B2997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2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A0D2-E397-B1C2-34B1-7EFF95E5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6081-C24E-FBD0-4190-1B6CDD0C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97DB9-6065-C868-C1AA-DED933724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E872B-C082-A140-8829-7B66639A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5473-30D6-887B-C057-EDFF69C2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EB2BC-5F43-29A0-1431-F7513A69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CE7E-C08C-4FE5-EBEA-163C8CBE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8718A-0B52-7210-4187-1D3864582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18510-DC5B-1051-D3A3-F5C6D0AE6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4AFBA-DE35-1054-81AF-9E4DD8E7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7B0D9-1173-004B-A4BC-C6F42151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C74ED-C753-4CE2-DD23-DAA27EB2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B9420-41DD-CD05-755C-6C6E28F5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708BA-DC5D-71FC-F62F-D60A5432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145A-14F0-1FDB-85A1-B75973F21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5/6/24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1A4A1-C6C7-3399-421D-627ACEB7C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Selecting a Volunteer Management 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A184-F3CB-001F-C211-AEB1361CE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2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omerang.co/blog/volunteer-management-software/" TargetMode="External"/><Relationship Id="rId7" Type="http://schemas.openxmlformats.org/officeDocument/2006/relationships/hyperlink" Target="https://www.volunteersoftwarecomparisons.com/" TargetMode="External"/><Relationship Id="rId2" Type="http://schemas.openxmlformats.org/officeDocument/2006/relationships/hyperlink" Target="https://www.getapp.com/hr-employee-management-software/volunteer-management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2.com/categories/volunteer-management" TargetMode="External"/><Relationship Id="rId5" Type="http://schemas.openxmlformats.org/officeDocument/2006/relationships/hyperlink" Target="https://kindful.com/nonprofit-glossary/volunteer-management-software-for-nonprofits/" TargetMode="External"/><Relationship Id="rId4" Type="http://schemas.openxmlformats.org/officeDocument/2006/relationships/hyperlink" Target="https://doublethedonation.com/volunteer-management-tool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haramelody/520672246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/3.0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wjohnson@indypl.org" TargetMode="External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y-wearing-brown-sweatshirt-78402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earn.g2.com/state-of-software-happiness-report-2019" TargetMode="External"/><Relationship Id="rId5" Type="http://schemas.openxmlformats.org/officeDocument/2006/relationships/hyperlink" Target="https://stileex.xyz/en/types-computer-software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propeller_hea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oy-forklift-holds-wooden-blocks-with-risk-text-and-businessma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16579-F3F7-5D0A-A239-29CF05F0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1" r="21606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/>
              <a:t>Tips to Selecting a</a:t>
            </a:r>
            <a:br>
              <a:rPr lang="en-US" sz="5200"/>
            </a:br>
            <a:r>
              <a:rPr lang="en-US" sz="5200"/>
              <a:t>Volunteer Management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dirty="0"/>
              <a:t>Wendy Johnson, CVA, MPA</a:t>
            </a:r>
          </a:p>
          <a:p>
            <a:pPr algn="l"/>
            <a:r>
              <a:rPr lang="en-US" b="1" dirty="0"/>
              <a:t>The Indianapolis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Sample Journey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3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IndyPL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Timeline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2018 thru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Early 2022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COVID got in the way.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Or did it?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6F98-0917-4CDD-8ECD-008D4583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0932" y="6356350"/>
            <a:ext cx="45124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Selecting a Volunteer Management Database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BFD0-E989-4A8A-BFF6-3E2CFC5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9" name="Content Placeholder 4" descr="timeline SmartArt graphic">
            <a:extLst>
              <a:ext uri="{FF2B5EF4-FFF2-40B4-BE49-F238E27FC236}">
                <a16:creationId xmlns:a16="http://schemas.microsoft.com/office/drawing/2014/main" id="{F1FE7965-FFF1-4D76-8410-67C3D790590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306126"/>
              </p:ext>
            </p:extLst>
          </p:nvPr>
        </p:nvGraphicFramePr>
        <p:xfrm>
          <a:off x="5204852" y="277552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4" descr="timeline SmartArt graphic">
            <a:extLst>
              <a:ext uri="{FF2B5EF4-FFF2-40B4-BE49-F238E27FC236}">
                <a16:creationId xmlns:a16="http://schemas.microsoft.com/office/drawing/2014/main" id="{C305BC04-BD61-2210-432B-65B071E5B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33264"/>
              </p:ext>
            </p:extLst>
          </p:nvPr>
        </p:nvGraphicFramePr>
        <p:xfrm>
          <a:off x="5204852" y="3481359"/>
          <a:ext cx="6291714" cy="520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3F25A6B-C113-CA1D-6974-18A58B14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5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80" y="730250"/>
            <a:ext cx="10515600" cy="1325563"/>
          </a:xfrm>
        </p:spPr>
        <p:txBody>
          <a:bodyPr/>
          <a:lstStyle/>
          <a:p>
            <a:r>
              <a:rPr lang="en-US" dirty="0"/>
              <a:t>Things to note</a:t>
            </a:r>
          </a:p>
        </p:txBody>
      </p:sp>
      <p:graphicFrame>
        <p:nvGraphicFramePr>
          <p:cNvPr id="19" name="Content Placeholder 14">
            <a:extLst>
              <a:ext uri="{FF2B5EF4-FFF2-40B4-BE49-F238E27FC236}">
                <a16:creationId xmlns:a16="http://schemas.microsoft.com/office/drawing/2014/main" id="{6B63F558-0C62-3F96-ABD2-AA5DABD73E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932017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3034D9-ED6D-4A5A-A8F5-A417D26C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en-US" sz="2400" b="0" i="0" u="none" dirty="0"/>
              <a:t>What I wish I’d done differently.</a:t>
            </a:r>
          </a:p>
          <a:p>
            <a:pPr lvl="1"/>
            <a:r>
              <a:rPr lang="en-US" sz="2000" dirty="0"/>
              <a:t>Better job communicating the upcoming changes with volunteers.</a:t>
            </a:r>
          </a:p>
          <a:p>
            <a:pPr lvl="1"/>
            <a:r>
              <a:rPr lang="en-US" sz="2000" b="0" i="0" u="none" dirty="0"/>
              <a:t>Avoid “shiny object” distractions.</a:t>
            </a:r>
          </a:p>
          <a:p>
            <a:pPr lvl="1"/>
            <a:endParaRPr lang="en-US" sz="2400" b="0" i="0" u="none" dirty="0"/>
          </a:p>
          <a:p>
            <a:pPr lvl="0"/>
            <a:endParaRPr lang="en-US" sz="2400" b="0" i="0" u="none" dirty="0"/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Selecting a Volunteer Management Database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C1E5-FB55-42F5-BD6D-9CC153FCDB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D265A-D533-3886-55CC-1F5DD07E2020}"/>
              </a:ext>
            </a:extLst>
          </p:cNvPr>
          <p:cNvSpPr txBox="1"/>
          <p:nvPr/>
        </p:nvSpPr>
        <p:spPr>
          <a:xfrm>
            <a:off x="6492240" y="4145280"/>
            <a:ext cx="4859972" cy="1569660"/>
          </a:xfrm>
          <a:custGeom>
            <a:avLst/>
            <a:gdLst>
              <a:gd name="connsiteX0" fmla="*/ 0 w 4859972"/>
              <a:gd name="connsiteY0" fmla="*/ 0 h 1569660"/>
              <a:gd name="connsiteX1" fmla="*/ 491397 w 4859972"/>
              <a:gd name="connsiteY1" fmla="*/ 0 h 1569660"/>
              <a:gd name="connsiteX2" fmla="*/ 1031394 w 4859972"/>
              <a:gd name="connsiteY2" fmla="*/ 0 h 1569660"/>
              <a:gd name="connsiteX3" fmla="*/ 1571391 w 4859972"/>
              <a:gd name="connsiteY3" fmla="*/ 0 h 1569660"/>
              <a:gd name="connsiteX4" fmla="*/ 2208587 w 4859972"/>
              <a:gd name="connsiteY4" fmla="*/ 0 h 1569660"/>
              <a:gd name="connsiteX5" fmla="*/ 2699984 w 4859972"/>
              <a:gd name="connsiteY5" fmla="*/ 0 h 1569660"/>
              <a:gd name="connsiteX6" fmla="*/ 3337181 w 4859972"/>
              <a:gd name="connsiteY6" fmla="*/ 0 h 1569660"/>
              <a:gd name="connsiteX7" fmla="*/ 3925777 w 4859972"/>
              <a:gd name="connsiteY7" fmla="*/ 0 h 1569660"/>
              <a:gd name="connsiteX8" fmla="*/ 4859972 w 4859972"/>
              <a:gd name="connsiteY8" fmla="*/ 0 h 1569660"/>
              <a:gd name="connsiteX9" fmla="*/ 4859972 w 4859972"/>
              <a:gd name="connsiteY9" fmla="*/ 476130 h 1569660"/>
              <a:gd name="connsiteX10" fmla="*/ 4859972 w 4859972"/>
              <a:gd name="connsiteY10" fmla="*/ 967957 h 1569660"/>
              <a:gd name="connsiteX11" fmla="*/ 4859972 w 4859972"/>
              <a:gd name="connsiteY11" fmla="*/ 1569660 h 1569660"/>
              <a:gd name="connsiteX12" fmla="*/ 4271375 w 4859972"/>
              <a:gd name="connsiteY12" fmla="*/ 1569660 h 1569660"/>
              <a:gd name="connsiteX13" fmla="*/ 3828578 w 4859972"/>
              <a:gd name="connsiteY13" fmla="*/ 1569660 h 1569660"/>
              <a:gd name="connsiteX14" fmla="*/ 3239981 w 4859972"/>
              <a:gd name="connsiteY14" fmla="*/ 1569660 h 1569660"/>
              <a:gd name="connsiteX15" fmla="*/ 2845784 w 4859972"/>
              <a:gd name="connsiteY15" fmla="*/ 1569660 h 1569660"/>
              <a:gd name="connsiteX16" fmla="*/ 2305787 w 4859972"/>
              <a:gd name="connsiteY16" fmla="*/ 1569660 h 1569660"/>
              <a:gd name="connsiteX17" fmla="*/ 1668590 w 4859972"/>
              <a:gd name="connsiteY17" fmla="*/ 1569660 h 1569660"/>
              <a:gd name="connsiteX18" fmla="*/ 1177193 w 4859972"/>
              <a:gd name="connsiteY18" fmla="*/ 1569660 h 1569660"/>
              <a:gd name="connsiteX19" fmla="*/ 588597 w 4859972"/>
              <a:gd name="connsiteY19" fmla="*/ 1569660 h 1569660"/>
              <a:gd name="connsiteX20" fmla="*/ 0 w 4859972"/>
              <a:gd name="connsiteY20" fmla="*/ 1569660 h 1569660"/>
              <a:gd name="connsiteX21" fmla="*/ 0 w 4859972"/>
              <a:gd name="connsiteY21" fmla="*/ 1030743 h 1569660"/>
              <a:gd name="connsiteX22" fmla="*/ 0 w 4859972"/>
              <a:gd name="connsiteY22" fmla="*/ 554613 h 1569660"/>
              <a:gd name="connsiteX23" fmla="*/ 0 w 4859972"/>
              <a:gd name="connsiteY23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59972" h="1569660" extrusionOk="0">
                <a:moveTo>
                  <a:pt x="0" y="0"/>
                </a:moveTo>
                <a:cubicBezTo>
                  <a:pt x="126205" y="-54616"/>
                  <a:pt x="292841" y="23806"/>
                  <a:pt x="491397" y="0"/>
                </a:cubicBezTo>
                <a:cubicBezTo>
                  <a:pt x="689953" y="-23806"/>
                  <a:pt x="776016" y="49665"/>
                  <a:pt x="1031394" y="0"/>
                </a:cubicBezTo>
                <a:cubicBezTo>
                  <a:pt x="1286772" y="-49665"/>
                  <a:pt x="1421704" y="27340"/>
                  <a:pt x="1571391" y="0"/>
                </a:cubicBezTo>
                <a:cubicBezTo>
                  <a:pt x="1721078" y="-27340"/>
                  <a:pt x="1921436" y="15201"/>
                  <a:pt x="2208587" y="0"/>
                </a:cubicBezTo>
                <a:cubicBezTo>
                  <a:pt x="2495738" y="-15201"/>
                  <a:pt x="2548384" y="4481"/>
                  <a:pt x="2699984" y="0"/>
                </a:cubicBezTo>
                <a:cubicBezTo>
                  <a:pt x="2851584" y="-4481"/>
                  <a:pt x="3175971" y="43583"/>
                  <a:pt x="3337181" y="0"/>
                </a:cubicBezTo>
                <a:cubicBezTo>
                  <a:pt x="3498391" y="-43583"/>
                  <a:pt x="3664673" y="47947"/>
                  <a:pt x="3925777" y="0"/>
                </a:cubicBezTo>
                <a:cubicBezTo>
                  <a:pt x="4186881" y="-47947"/>
                  <a:pt x="4405277" y="86003"/>
                  <a:pt x="4859972" y="0"/>
                </a:cubicBezTo>
                <a:cubicBezTo>
                  <a:pt x="4877964" y="177818"/>
                  <a:pt x="4835261" y="290355"/>
                  <a:pt x="4859972" y="476130"/>
                </a:cubicBezTo>
                <a:cubicBezTo>
                  <a:pt x="4884683" y="661905"/>
                  <a:pt x="4803952" y="738641"/>
                  <a:pt x="4859972" y="967957"/>
                </a:cubicBezTo>
                <a:cubicBezTo>
                  <a:pt x="4915992" y="1197273"/>
                  <a:pt x="4812747" y="1372192"/>
                  <a:pt x="4859972" y="1569660"/>
                </a:cubicBezTo>
                <a:cubicBezTo>
                  <a:pt x="4649611" y="1579245"/>
                  <a:pt x="4475384" y="1500165"/>
                  <a:pt x="4271375" y="1569660"/>
                </a:cubicBezTo>
                <a:cubicBezTo>
                  <a:pt x="4067366" y="1639155"/>
                  <a:pt x="3961614" y="1520341"/>
                  <a:pt x="3828578" y="1569660"/>
                </a:cubicBezTo>
                <a:cubicBezTo>
                  <a:pt x="3695542" y="1618979"/>
                  <a:pt x="3520110" y="1527679"/>
                  <a:pt x="3239981" y="1569660"/>
                </a:cubicBezTo>
                <a:cubicBezTo>
                  <a:pt x="2959852" y="1611641"/>
                  <a:pt x="2974049" y="1565187"/>
                  <a:pt x="2845784" y="1569660"/>
                </a:cubicBezTo>
                <a:cubicBezTo>
                  <a:pt x="2717519" y="1574133"/>
                  <a:pt x="2454701" y="1516792"/>
                  <a:pt x="2305787" y="1569660"/>
                </a:cubicBezTo>
                <a:cubicBezTo>
                  <a:pt x="2156873" y="1622528"/>
                  <a:pt x="1951719" y="1529791"/>
                  <a:pt x="1668590" y="1569660"/>
                </a:cubicBezTo>
                <a:cubicBezTo>
                  <a:pt x="1385461" y="1609529"/>
                  <a:pt x="1296990" y="1525710"/>
                  <a:pt x="1177193" y="1569660"/>
                </a:cubicBezTo>
                <a:cubicBezTo>
                  <a:pt x="1057396" y="1613610"/>
                  <a:pt x="779022" y="1541069"/>
                  <a:pt x="588597" y="1569660"/>
                </a:cubicBezTo>
                <a:cubicBezTo>
                  <a:pt x="398172" y="1598251"/>
                  <a:pt x="251750" y="1556437"/>
                  <a:pt x="0" y="1569660"/>
                </a:cubicBezTo>
                <a:cubicBezTo>
                  <a:pt x="-21804" y="1453226"/>
                  <a:pt x="62344" y="1245803"/>
                  <a:pt x="0" y="1030743"/>
                </a:cubicBezTo>
                <a:cubicBezTo>
                  <a:pt x="-62344" y="815683"/>
                  <a:pt x="21178" y="780462"/>
                  <a:pt x="0" y="554613"/>
                </a:cubicBezTo>
                <a:cubicBezTo>
                  <a:pt x="-21178" y="328764"/>
                  <a:pt x="12516" y="24153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41063566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When in doubt, go back to your “must have vs. nice to have” list.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C683A-2359-A0A2-49D6-7CEA228C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and Samples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Comparison Chart Categories</a:t>
            </a:r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Pricing model</a:t>
            </a:r>
          </a:p>
          <a:p>
            <a:r>
              <a:rPr lang="en-US" sz="1800">
                <a:solidFill>
                  <a:schemeClr val="tx2"/>
                </a:solidFill>
              </a:rPr>
              <a:t>Testing ground &amp; Established users</a:t>
            </a:r>
          </a:p>
          <a:p>
            <a:r>
              <a:rPr lang="en-US" sz="1800">
                <a:solidFill>
                  <a:schemeClr val="tx2"/>
                </a:solidFill>
              </a:rPr>
              <a:t>Data migration</a:t>
            </a:r>
          </a:p>
          <a:p>
            <a:r>
              <a:rPr lang="en-US" sz="1800">
                <a:solidFill>
                  <a:schemeClr val="tx2"/>
                </a:solidFill>
              </a:rPr>
              <a:t>Integration</a:t>
            </a:r>
          </a:p>
          <a:p>
            <a:r>
              <a:rPr lang="en-US" sz="1800">
                <a:solidFill>
                  <a:schemeClr val="tx2"/>
                </a:solidFill>
              </a:rPr>
              <a:t>Product training &amp; Support</a:t>
            </a:r>
          </a:p>
          <a:p>
            <a:r>
              <a:rPr lang="en-US" sz="1800">
                <a:solidFill>
                  <a:schemeClr val="tx2"/>
                </a:solidFill>
              </a:rPr>
              <a:t>Security</a:t>
            </a:r>
          </a:p>
          <a:p>
            <a:r>
              <a:rPr lang="en-US" sz="1800">
                <a:solidFill>
                  <a:schemeClr val="tx2"/>
                </a:solidFill>
              </a:rPr>
              <a:t>Reporting</a:t>
            </a:r>
          </a:p>
          <a:p>
            <a:r>
              <a:rPr lang="en-US" sz="1800">
                <a:solidFill>
                  <a:schemeClr val="tx2"/>
                </a:solidFill>
              </a:rPr>
              <a:t>Volunteer &amp; Admin Experience</a:t>
            </a:r>
          </a:p>
          <a:p>
            <a:pPr lvl="0"/>
            <a:endParaRPr lang="en-US" sz="1800">
              <a:solidFill>
                <a:schemeClr val="tx2"/>
              </a:solidFill>
            </a:endParaRPr>
          </a:p>
          <a:p>
            <a:pPr lvl="0"/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5B47666E-5773-2CD5-C430-354F9504A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F2354-1D04-C495-6807-4B78C92D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5/6/24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Selecting a Volunteer Management Database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C18C1E5-FB55-42F5-BD6D-9CC153FCDBE6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574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80" y="730250"/>
            <a:ext cx="10515600" cy="1325563"/>
          </a:xfrm>
        </p:spPr>
        <p:txBody>
          <a:bodyPr/>
          <a:lstStyle/>
          <a:p>
            <a:r>
              <a:rPr lang="en-US" dirty="0"/>
              <a:t>A few resources, lists, and selection tips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542782"/>
            <a:ext cx="9729247" cy="368458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hlinkClick r:id="rId2"/>
              </a:rPr>
              <a:t>https://www.getapp.com/hr-employee-management-software/volunteer-management/</a:t>
            </a:r>
            <a:r>
              <a:rPr lang="en-US" sz="2400" dirty="0"/>
              <a:t> </a:t>
            </a:r>
          </a:p>
          <a:p>
            <a:pPr lvl="0"/>
            <a:r>
              <a:rPr lang="en-US" sz="2400" dirty="0">
                <a:hlinkClick r:id="rId3"/>
              </a:rPr>
              <a:t>https://bloomerang.co/blog/volunteer-management-software/</a:t>
            </a:r>
            <a:endParaRPr lang="en-US" sz="2400" dirty="0"/>
          </a:p>
          <a:p>
            <a:pPr lvl="0"/>
            <a:r>
              <a:rPr lang="en-US" sz="2400" dirty="0">
                <a:hlinkClick r:id="rId4"/>
              </a:rPr>
              <a:t>https://doublethedonation.com/volunteer-management-tools/</a:t>
            </a:r>
            <a:endParaRPr lang="en-US" sz="2400" dirty="0"/>
          </a:p>
          <a:p>
            <a:pPr lvl="0"/>
            <a:r>
              <a:rPr lang="en-US" sz="2400" dirty="0">
                <a:hlinkClick r:id="rId5"/>
              </a:rPr>
              <a:t>https://kindful.com/nonprofit-glossary/volunteer-management-software-for-nonprofits/</a:t>
            </a:r>
            <a:endParaRPr lang="en-US" sz="2400" dirty="0"/>
          </a:p>
          <a:p>
            <a:pPr lvl="0"/>
            <a:r>
              <a:rPr lang="en-US" sz="2400" u="sng" dirty="0">
                <a:solidFill>
                  <a:srgbClr val="FF0000"/>
                </a:solidFill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https://www.g2.com/categories/volunteer-management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https://www.volunteersoftwarecomparisons.com/</a:t>
            </a:r>
            <a:r>
              <a:rPr lang="en-US" sz="2400" dirty="0">
                <a:solidFill>
                  <a:srgbClr val="FF0000"/>
                </a:solidFill>
              </a:rPr>
              <a:t> (also buyers guide)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Selecting a Volunteer Management Database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C1E5-FB55-42F5-BD6D-9CC153FCDB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B2161-43BB-65DF-4748-1537743B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9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Sentiments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4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2"/>
            <a:ext cx="3571810" cy="55380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Swamp of Despair swallowed my team.</a:t>
            </a:r>
          </a:p>
        </p:txBody>
      </p:sp>
      <p:sp>
        <p:nvSpPr>
          <p:cNvPr id="1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909941-0B4B-5A8C-4DD2-29468B06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36" y="489042"/>
            <a:ext cx="8583330" cy="461354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671ACD9-03A2-D152-5205-84583723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7710A1-C9DE-5B2D-00D0-6A402FAB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38D6910-B487-4B6E-2C2F-4C1EB3BD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3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Fact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A modern volunteer management system will change the way you access data to tell your volunteers’ impact story</a:t>
            </a:r>
            <a:r>
              <a:rPr lang="en-US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Honest. It’s worth the work.</a:t>
            </a:r>
          </a:p>
        </p:txBody>
      </p:sp>
      <p:pic>
        <p:nvPicPr>
          <p:cNvPr id="7" name="Picture 6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id="{9BE0B858-590F-16B2-0D4A-8D51FB9A4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02" r="17547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C18C1E5-FB55-42F5-BD6D-9CC153FCDB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8EF4F-1D91-A56D-57BC-973A4AE2561F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charamelody/520672246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7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F8899B-1291-9174-6C6B-0FD289BD4218}"/>
              </a:ext>
            </a:extLst>
          </p:cNvPr>
          <p:cNvGrpSpPr/>
          <p:nvPr/>
        </p:nvGrpSpPr>
        <p:grpSpPr>
          <a:xfrm>
            <a:off x="5121897" y="4811301"/>
            <a:ext cx="6132360" cy="772758"/>
            <a:chOff x="5366994" y="2492307"/>
            <a:chExt cx="6132360" cy="772758"/>
          </a:xfrm>
        </p:grpSpPr>
        <p:pic>
          <p:nvPicPr>
            <p:cNvPr id="27" name="Online Image Placeholder 11" descr="Monitor">
              <a:extLst>
                <a:ext uri="{FF2B5EF4-FFF2-40B4-BE49-F238E27FC236}">
                  <a16:creationId xmlns:a16="http://schemas.microsoft.com/office/drawing/2014/main" id="{6EC943CF-98BB-4FE5-A6A8-5371D1364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415926" y="2492307"/>
              <a:ext cx="417707" cy="417707"/>
            </a:xfrm>
            <a:prstGeom prst="rect">
              <a:avLst/>
            </a:prstGeom>
          </p:spPr>
        </p:pic>
        <p:pic>
          <p:nvPicPr>
            <p:cNvPr id="25" name="Online Image Placeholder 27" descr="Envelope">
              <a:extLst>
                <a:ext uri="{FF2B5EF4-FFF2-40B4-BE49-F238E27FC236}">
                  <a16:creationId xmlns:a16="http://schemas.microsoft.com/office/drawing/2014/main" id="{329FB706-264C-44A5-B17E-0D396F61A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08" r="108"/>
            <a:stretch/>
          </p:blipFill>
          <p:spPr>
            <a:xfrm>
              <a:off x="8144643" y="2492307"/>
              <a:ext cx="417707" cy="417707"/>
            </a:xfrm>
            <a:prstGeom prst="rect">
              <a:avLst/>
            </a:prstGeom>
          </p:spPr>
        </p:pic>
        <p:pic>
          <p:nvPicPr>
            <p:cNvPr id="23" name="Online Image Placeholder 23" descr="User">
              <a:extLst>
                <a:ext uri="{FF2B5EF4-FFF2-40B4-BE49-F238E27FC236}">
                  <a16:creationId xmlns:a16="http://schemas.microsoft.com/office/drawing/2014/main" id="{B4D6CBD8-BAE2-4829-AC80-ACEA4658D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873361" y="2492307"/>
              <a:ext cx="417707" cy="417707"/>
            </a:xfrm>
            <a:prstGeom prst="rect">
              <a:avLst/>
            </a:prstGeom>
          </p:spPr>
        </p:pic>
        <p:sp>
          <p:nvSpPr>
            <p:cNvPr id="9" name="Text Placeholder 8">
              <a:extLst>
                <a:ext uri="{FF2B5EF4-FFF2-40B4-BE49-F238E27FC236}">
                  <a16:creationId xmlns:a16="http://schemas.microsoft.com/office/drawing/2014/main" id="{41690B51-B7AB-4D15-951F-60CB62BB8DCF}"/>
                </a:ext>
              </a:extLst>
            </p:cNvPr>
            <p:cNvSpPr>
              <a:spLocks/>
            </p:cNvSpPr>
            <p:nvPr/>
          </p:nvSpPr>
          <p:spPr>
            <a:xfrm>
              <a:off x="5366994" y="2951785"/>
              <a:ext cx="1749149" cy="313280"/>
            </a:xfrm>
            <a:prstGeom prst="rect">
              <a:avLst/>
            </a:prstGeom>
          </p:spPr>
          <p:txBody>
            <a:bodyPr/>
            <a:lstStyle/>
            <a:p>
              <a:pPr algn="ctr" defTabSz="521208">
                <a:spcAft>
                  <a:spcPts val="600"/>
                </a:spcAft>
              </a:pPr>
              <a:r>
                <a:rPr lang="en-US" sz="1026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Wendy Johnson, </a:t>
              </a:r>
              <a:r>
                <a:rPr lang="en-US" sz="1026" dirty="0"/>
                <a:t>CVA	</a:t>
              </a:r>
              <a:endParaRPr lang="en-US" sz="1026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>
                <a:spcAft>
                  <a:spcPts val="600"/>
                </a:spcAft>
              </a:pPr>
              <a:endParaRPr lang="en-US" dirty="0"/>
            </a:p>
          </p:txBody>
        </p:sp>
        <p:sp>
          <p:nvSpPr>
            <p:cNvPr id="10" name="Text Placeholder 9">
              <a:extLst>
                <a:ext uri="{FF2B5EF4-FFF2-40B4-BE49-F238E27FC236}">
                  <a16:creationId xmlns:a16="http://schemas.microsoft.com/office/drawing/2014/main" id="{53C6B086-BC3B-4FE1-A23D-D1396E627EE6}"/>
                </a:ext>
              </a:extLst>
            </p:cNvPr>
            <p:cNvSpPr>
              <a:spLocks/>
            </p:cNvSpPr>
            <p:nvPr/>
          </p:nvSpPr>
          <p:spPr>
            <a:xfrm>
              <a:off x="7687775" y="2910014"/>
              <a:ext cx="1749149" cy="313280"/>
            </a:xfrm>
            <a:prstGeom prst="rect">
              <a:avLst/>
            </a:prstGeom>
          </p:spPr>
          <p:txBody>
            <a:bodyPr/>
            <a:lstStyle/>
            <a:p>
              <a:pPr algn="ctr" defTabSz="521208">
                <a:spcAft>
                  <a:spcPts val="600"/>
                </a:spcAft>
              </a:pPr>
              <a:r>
                <a:rPr lang="en-US" sz="1026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8"/>
                </a:rPr>
                <a:t>wjohnson@indypl.org</a:t>
              </a:r>
              <a:r>
                <a:rPr lang="en-US" sz="1026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	</a:t>
              </a:r>
            </a:p>
            <a:p>
              <a:pPr algn="ctr">
                <a:spcAft>
                  <a:spcPts val="600"/>
                </a:spcAft>
              </a:pPr>
              <a:endParaRPr lang="en-US" dirty="0"/>
            </a:p>
          </p:txBody>
        </p:sp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1612A310-0919-4438-952C-499AC4A95E7A}"/>
                </a:ext>
              </a:extLst>
            </p:cNvPr>
            <p:cNvSpPr>
              <a:spLocks/>
            </p:cNvSpPr>
            <p:nvPr/>
          </p:nvSpPr>
          <p:spPr>
            <a:xfrm>
              <a:off x="9750205" y="2951785"/>
              <a:ext cx="1749149" cy="313280"/>
            </a:xfrm>
            <a:prstGeom prst="rect">
              <a:avLst/>
            </a:prstGeom>
          </p:spPr>
          <p:txBody>
            <a:bodyPr/>
            <a:lstStyle/>
            <a:p>
              <a:pPr algn="ctr" defTabSz="521208">
                <a:spcAft>
                  <a:spcPts val="600"/>
                </a:spcAft>
              </a:pPr>
              <a:r>
                <a:rPr lang="en-US" sz="1026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IndyPL.org/volunteer</a:t>
              </a:r>
            </a:p>
            <a:p>
              <a:pPr>
                <a:spcAft>
                  <a:spcPts val="600"/>
                </a:spcAft>
              </a:pP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82189F-5334-93EF-0F6F-57CF0E7222C7}"/>
              </a:ext>
            </a:extLst>
          </p:cNvPr>
          <p:cNvSpPr txBox="1"/>
          <p:nvPr/>
        </p:nvSpPr>
        <p:spPr>
          <a:xfrm>
            <a:off x="5541290" y="1446534"/>
            <a:ext cx="555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4C106-2B86-0F00-0468-C1E4A73EEAE6}"/>
              </a:ext>
            </a:extLst>
          </p:cNvPr>
          <p:cNvSpPr txBox="1"/>
          <p:nvPr/>
        </p:nvSpPr>
        <p:spPr>
          <a:xfrm>
            <a:off x="4528651" y="6105306"/>
            <a:ext cx="6741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Thank you to Better Impact for this presentation format in part.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8B18348-0620-FD33-F5D6-6BF4AC97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CC69BC-EC80-8B25-CF51-1DF27256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6592CEC-6C01-2F1C-57B0-3868DA77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44" y="1847181"/>
            <a:ext cx="3816096" cy="36943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/>
              <a:t>More than HALF of all employees are unhappy at work because of the software tools they’re using.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/>
              <a:t>About 1 in 8 employees have quit a job because of mismatched software.</a:t>
            </a:r>
          </a:p>
        </p:txBody>
      </p:sp>
      <p:pic>
        <p:nvPicPr>
          <p:cNvPr id="3" name="Picture 2" descr="A close-up of a crying baby&#10;&#10;Description automatically generated">
            <a:extLst>
              <a:ext uri="{FF2B5EF4-FFF2-40B4-BE49-F238E27FC236}">
                <a16:creationId xmlns:a16="http://schemas.microsoft.com/office/drawing/2014/main" id="{49B0209B-02D3-714D-7C02-4B372F4CF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4898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4" name="Picture Placeholder 13" descr="A computer with colorful apps flying out&#10;&#10;Description automatically generated">
            <a:extLst>
              <a:ext uri="{FF2B5EF4-FFF2-40B4-BE49-F238E27FC236}">
                <a16:creationId xmlns:a16="http://schemas.microsoft.com/office/drawing/2014/main" id="{109DE0F2-84A8-0682-6E7B-DECAC987F1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67" b="2505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AD703-FB0F-1622-E31B-E53B0F67A842}"/>
              </a:ext>
            </a:extLst>
          </p:cNvPr>
          <p:cNvSpPr txBox="1"/>
          <p:nvPr/>
        </p:nvSpPr>
        <p:spPr>
          <a:xfrm>
            <a:off x="625220" y="6356233"/>
            <a:ext cx="4029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/>
              <a:t>Source: </a:t>
            </a:r>
            <a:r>
              <a:rPr lang="en-US" sz="105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https://learn.g2.com/state-of-software-happiness-report-2019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80" y="730250"/>
            <a:ext cx="10515600" cy="1325563"/>
          </a:xfrm>
        </p:spPr>
        <p:txBody>
          <a:bodyPr/>
          <a:lstStyle/>
          <a:p>
            <a:r>
              <a:rPr lang="en-US" dirty="0"/>
              <a:t>Nerd! Who me? You bet cha’.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/>
              <a:t>Sold computers in the first official Indianapolis computer store in high school. Pre-window. (Gasp!)</a:t>
            </a:r>
            <a:endParaRPr lang="en-US" sz="2400" b="0" i="0" u="none" dirty="0"/>
          </a:p>
          <a:p>
            <a:pPr lvl="0"/>
            <a:r>
              <a:rPr lang="en-US" sz="2400" b="0" i="0" u="none" dirty="0"/>
              <a:t>Degree in Management Information Systems (MIS) from Ball State University, Muncie, Indiana.</a:t>
            </a:r>
          </a:p>
          <a:p>
            <a:pPr lvl="0"/>
            <a:r>
              <a:rPr lang="en-US" sz="2400" dirty="0"/>
              <a:t>First adult job as a COBOL mainframe programmer.</a:t>
            </a:r>
          </a:p>
          <a:p>
            <a:pPr lvl="0"/>
            <a:r>
              <a:rPr lang="en-US" sz="2400" dirty="0"/>
              <a:t>Transitioned from mainframe to Local Area Networks (LANs).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3034D9-ED6D-4A5A-A8F5-A417D26C5A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b="0" i="0" u="none" dirty="0"/>
              <a:t>Worked for several LAN software developers: </a:t>
            </a:r>
            <a:r>
              <a:rPr lang="en-US" sz="2400" dirty="0"/>
              <a:t>product installation, customer training, technical writer/editor, user documentation and software tester.</a:t>
            </a:r>
            <a:endParaRPr lang="en-US" sz="2400" b="0" i="0" u="none" dirty="0"/>
          </a:p>
          <a:p>
            <a:pPr lvl="0"/>
            <a:r>
              <a:rPr lang="en-US" sz="2400" b="0" i="0" u="none" dirty="0"/>
              <a:t>Built a multimillion $ technical training center for </a:t>
            </a:r>
            <a:r>
              <a:rPr lang="en-US" sz="2400" dirty="0"/>
              <a:t>a local network integrator.</a:t>
            </a:r>
            <a:r>
              <a:rPr lang="en-US" sz="2400" b="0" i="0" u="none" dirty="0"/>
              <a:t> (Novell, Microsoft, </a:t>
            </a:r>
            <a:r>
              <a:rPr lang="en-US" sz="2400" dirty="0"/>
              <a:t>Citrix)</a:t>
            </a:r>
          </a:p>
          <a:p>
            <a:pPr lvl="0"/>
            <a:r>
              <a:rPr lang="en-US" sz="2400" b="0" i="0" u="none" dirty="0"/>
              <a:t>Maintained vendor instructor credentials for 15+ years. 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Selecting a Volunteer Management Database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A898C-598D-65F0-182F-D0FEF77E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9FF5-7D03-32E7-8BE4-519D9222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me!</a:t>
            </a:r>
          </a:p>
        </p:txBody>
      </p:sp>
      <p:pic>
        <p:nvPicPr>
          <p:cNvPr id="11" name="Content Placeholder 10" descr="A cartoon of a hat&#10;&#10;Description automatically generated">
            <a:extLst>
              <a:ext uri="{FF2B5EF4-FFF2-40B4-BE49-F238E27FC236}">
                <a16:creationId xmlns:a16="http://schemas.microsoft.com/office/drawing/2014/main" id="{8F1281AB-C84F-E0C1-2320-7DEC267BF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3649830" y="2111525"/>
            <a:ext cx="4683208" cy="4244825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9375F-9D0B-6D1B-B43B-8D5DA309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7D83E-82F3-D489-C0E2-24ADE37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B40EF-F352-AAE1-A1B9-75B2F284E618}"/>
              </a:ext>
            </a:extLst>
          </p:cNvPr>
          <p:cNvSpPr txBox="1"/>
          <p:nvPr/>
        </p:nvSpPr>
        <p:spPr>
          <a:xfrm>
            <a:off x="8851171" y="5935962"/>
            <a:ext cx="314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tionary.org/wiki/propeller_head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3932217-AC44-6332-6EBC-333785C7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6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en-US" sz="4000"/>
              <a:t>Challenges</a:t>
            </a:r>
          </a:p>
          <a:p>
            <a:pPr lvl="0"/>
            <a:r>
              <a:rPr lang="en-US" sz="4000"/>
              <a:t>Sample software journey</a:t>
            </a:r>
          </a:p>
          <a:p>
            <a:pPr lvl="0"/>
            <a:r>
              <a:rPr lang="en-US" sz="4000"/>
              <a:t>Tools to help your journey</a:t>
            </a:r>
          </a:p>
          <a:p>
            <a:pPr lvl="0"/>
            <a:r>
              <a:rPr lang="en-US" sz="4000"/>
              <a:t>Final sentiments</a:t>
            </a:r>
            <a:endParaRPr lang="en-US" sz="4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8432-CFA9-4F2E-902D-95B38069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Selecting a Volunteer Management Database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6E598-335B-BBD1-54E3-4586D90D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4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8000" dirty="0">
                <a:solidFill>
                  <a:schemeClr val="bg1"/>
                </a:solidFill>
              </a:rPr>
              <a:t>Challenges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31C8C-ACEC-1B15-E95D-4DB2D1A17B0E}"/>
              </a:ext>
            </a:extLst>
          </p:cNvPr>
          <p:cNvSpPr txBox="1"/>
          <p:nvPr/>
        </p:nvSpPr>
        <p:spPr>
          <a:xfrm>
            <a:off x="2853564" y="4352544"/>
            <a:ext cx="6481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are the challenges you face managing volunteer data, scheduling, and tracking?</a:t>
            </a:r>
          </a:p>
        </p:txBody>
      </p:sp>
    </p:spTree>
    <p:extLst>
      <p:ext uri="{BB962C8B-B14F-4D97-AF65-F5344CB8AC3E}">
        <p14:creationId xmlns:p14="http://schemas.microsoft.com/office/powerpoint/2010/main" val="220143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80" y="730250"/>
            <a:ext cx="10515600" cy="1325563"/>
          </a:xfrm>
        </p:spPr>
        <p:txBody>
          <a:bodyPr/>
          <a:lstStyle/>
          <a:p>
            <a:r>
              <a:rPr lang="en-US" dirty="0"/>
              <a:t>A few challenges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Too much data entry</a:t>
            </a:r>
          </a:p>
          <a:p>
            <a:pPr lvl="0"/>
            <a:r>
              <a:rPr lang="en-US" sz="2400" dirty="0"/>
              <a:t>Using antiquated tools (that don’t connect to anything!)</a:t>
            </a:r>
          </a:p>
          <a:p>
            <a:pPr lvl="0"/>
            <a:r>
              <a:rPr lang="en-US" sz="2400" dirty="0"/>
              <a:t>Not enough time to lead + engage your volunteers</a:t>
            </a:r>
          </a:p>
          <a:p>
            <a:pPr lvl="0"/>
            <a:r>
              <a:rPr lang="en-US" sz="2400" dirty="0"/>
              <a:t>Budget</a:t>
            </a:r>
          </a:p>
          <a:p>
            <a:pPr lvl="0"/>
            <a:r>
              <a:rPr lang="en-US" sz="2400" dirty="0"/>
              <a:t>Insufficient security of your confidential volunteer data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73034D9-ED6D-4A5A-A8F5-A417D26C5A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0" i="0" u="none" dirty="0"/>
              <a:t>Data inconsistency between tools</a:t>
            </a:r>
          </a:p>
          <a:p>
            <a:pPr lvl="0"/>
            <a:r>
              <a:rPr lang="en-US" sz="2400" b="0" i="0" u="none" dirty="0"/>
              <a:t>Duplicate data entry</a:t>
            </a:r>
          </a:p>
          <a:p>
            <a:pPr lvl="0"/>
            <a:r>
              <a:rPr lang="en-US" sz="2400" dirty="0"/>
              <a:t>IT buy-in vs. restrictions</a:t>
            </a:r>
          </a:p>
          <a:p>
            <a:pPr lvl="0"/>
            <a:r>
              <a:rPr lang="en-US" sz="2400" b="0" i="0" u="none" dirty="0"/>
              <a:t>The nerdy stuff – installation, conversion, testing, integration</a:t>
            </a:r>
          </a:p>
          <a:p>
            <a:pPr lvl="0"/>
            <a:r>
              <a:rPr lang="en-US" sz="2400" b="0" i="0" u="none" dirty="0"/>
              <a:t>Preparing volunteers for change</a:t>
            </a:r>
          </a:p>
          <a:p>
            <a:pPr marL="0" lvl="0" indent="0">
              <a:buNone/>
            </a:pPr>
            <a:endParaRPr lang="en-US" sz="2400" b="0" i="0" u="none" dirty="0"/>
          </a:p>
          <a:p>
            <a:pPr lvl="0"/>
            <a:endParaRPr lang="en-US" sz="2400" b="0" i="0" u="none" dirty="0"/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Selecting a Volunteer Management Database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C1E5-FB55-42F5-BD6D-9CC153FCDB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D904A-55AB-D979-BFDC-EE905315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0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83CD-059C-4A3C-8337-1053A066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879097"/>
            <a:ext cx="5561938" cy="30998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at risk if </a:t>
            </a:r>
            <a:r>
              <a:rPr lang="en-US" sz="4200" dirty="0">
                <a:solidFill>
                  <a:schemeClr val="tx1"/>
                </a:solidFill>
              </a:rPr>
              <a:t>you don’t have a consistent way of tracking volunteer engagement?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3B7BE-39F6-40AC-AB8F-9F8D5C70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7444" y="6356350"/>
            <a:ext cx="8863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toy forklift with a miniature figure standing on blocks&#10;&#10;Description automatically generated">
            <a:extLst>
              <a:ext uri="{FF2B5EF4-FFF2-40B4-BE49-F238E27FC236}">
                <a16:creationId xmlns:a16="http://schemas.microsoft.com/office/drawing/2014/main" id="{D5372C0C-510A-5B4C-4F27-DE192C280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-645392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What’s at risk?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1933114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/>
              <a:t>Volunteer turnover/disengagement</a:t>
            </a:r>
          </a:p>
          <a:p>
            <a:pPr lvl="0"/>
            <a:r>
              <a:rPr lang="en-US" sz="2000" dirty="0"/>
              <a:t>Staff turnover/disengagement</a:t>
            </a:r>
          </a:p>
          <a:p>
            <a:pPr lvl="0"/>
            <a:r>
              <a:rPr lang="en-US" sz="2000" dirty="0"/>
              <a:t>Wasted $$ on multiple products AND volunteer leaderships’ time</a:t>
            </a:r>
          </a:p>
          <a:p>
            <a:pPr lvl="0"/>
            <a:r>
              <a:rPr lang="en-US" sz="2000" dirty="0"/>
              <a:t>Damage to organization/volunteer engagement reputation</a:t>
            </a:r>
          </a:p>
          <a:p>
            <a:pPr lvl="0"/>
            <a:r>
              <a:rPr lang="en-US" sz="2000" dirty="0"/>
              <a:t>Inconsistent or inaccurate reporting to leadership &amp; board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/>
            <a:endParaRPr lang="en-US" sz="2000" dirty="0"/>
          </a:p>
          <a:p>
            <a:pPr marL="0" lv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905F0-41FB-4528-82FB-9C213C09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Selecting a Volunteer Management Database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C18C1E5-FB55-42F5-BD6D-9CC153FCDB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87720A-7463-3835-9320-2618C6D7A556}"/>
              </a:ext>
            </a:extLst>
          </p:cNvPr>
          <p:cNvSpPr txBox="1"/>
          <p:nvPr/>
        </p:nvSpPr>
        <p:spPr>
          <a:xfrm>
            <a:off x="8002208" y="652142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foto.wuestenigel.com/toy-forklift-holds-wooden-blocks-with-risk-text-and-businessma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1BEE5EDF-AA77-6FD1-8B90-D8F74D5C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5/6/24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3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847</Words>
  <Application>Microsoft Office PowerPoint</Application>
  <PresentationFormat>Widescreen</PresentationFormat>
  <Paragraphs>151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Tips to Selecting a Volunteer Management Database</vt:lpstr>
      <vt:lpstr>Facts</vt:lpstr>
      <vt:lpstr>Nerd! Who me? You bet cha’.</vt:lpstr>
      <vt:lpstr>Join me!</vt:lpstr>
      <vt:lpstr>Agenda</vt:lpstr>
      <vt:lpstr>Challenges</vt:lpstr>
      <vt:lpstr>A few challenges</vt:lpstr>
      <vt:lpstr>What’s at risk if you don’t have a consistent way of tracking volunteer engagement?</vt:lpstr>
      <vt:lpstr>What’s at risk?</vt:lpstr>
      <vt:lpstr>Sample Journey</vt:lpstr>
      <vt:lpstr>IndyPL Timeline 2018 thru Early 2022  COVID got in the way.  Or did it?</vt:lpstr>
      <vt:lpstr>Things to note</vt:lpstr>
      <vt:lpstr>Tools and Samples</vt:lpstr>
      <vt:lpstr>Comparison Chart Categories</vt:lpstr>
      <vt:lpstr>A few resources, lists, and selection tips</vt:lpstr>
      <vt:lpstr>Final Sentiments</vt:lpstr>
      <vt:lpstr>The Swamp of Despair swallowed my team.</vt:lpstr>
      <vt:lpstr>Fact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</dc:title>
  <dc:creator>Wendy Johnson</dc:creator>
  <cp:lastModifiedBy>Wendy Johnson</cp:lastModifiedBy>
  <cp:revision>17</cp:revision>
  <dcterms:created xsi:type="dcterms:W3CDTF">2024-04-22T20:21:20Z</dcterms:created>
  <dcterms:modified xsi:type="dcterms:W3CDTF">2024-07-19T19:45:59Z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