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597" r:id="rId2"/>
    <p:sldId id="596" r:id="rId3"/>
    <p:sldId id="595" r:id="rId4"/>
    <p:sldId id="574" r:id="rId5"/>
    <p:sldId id="575" r:id="rId6"/>
    <p:sldId id="576" r:id="rId7"/>
    <p:sldId id="577" r:id="rId8"/>
    <p:sldId id="578" r:id="rId9"/>
    <p:sldId id="579" r:id="rId10"/>
    <p:sldId id="601" r:id="rId11"/>
    <p:sldId id="594" r:id="rId12"/>
    <p:sldId id="585" r:id="rId13"/>
    <p:sldId id="586" r:id="rId14"/>
    <p:sldId id="587" r:id="rId15"/>
    <p:sldId id="588" r:id="rId16"/>
    <p:sldId id="589" r:id="rId17"/>
    <p:sldId id="602" r:id="rId18"/>
    <p:sldId id="600" r:id="rId19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9E02"/>
    <a:srgbClr val="CCFF66"/>
    <a:srgbClr val="3B3BFF"/>
    <a:srgbClr val="01FFF9"/>
    <a:srgbClr val="99CCFF"/>
    <a:srgbClr val="E6CDE7"/>
    <a:srgbClr val="CCCCFF"/>
    <a:srgbClr val="35A6B4"/>
    <a:srgbClr val="0A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notesViewPr>
    <p:cSldViewPr snapToGrid="0">
      <p:cViewPr varScale="1">
        <p:scale>
          <a:sx n="69" d="100"/>
          <a:sy n="69" d="100"/>
        </p:scale>
        <p:origin x="-27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charset="0"/>
              </a:defRPr>
            </a:lvl1pPr>
          </a:lstStyle>
          <a:p>
            <a:fld id="{BFF6352F-FD40-4636-8980-CBDBD1AE4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84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charset="0"/>
              </a:defRPr>
            </a:lvl1pPr>
          </a:lstStyle>
          <a:p>
            <a:fld id="{9AE5CE87-9F0B-4D03-8151-7A2132796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FA32C-E1CA-4FA5-B4F4-89323005F04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EEB05-D0A0-479D-AC17-4D1655FD6A97}" type="slidenum">
              <a:rPr lang="en-US" smtClean="0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71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55617-2D84-44CA-9128-A65D9C3DA406}" type="slidenum">
              <a:rPr lang="en-US" smtClean="0">
                <a:latin typeface="Times" pitchFamily="18" charset="0"/>
                <a:cs typeface="Arial" pitchFamily="34" charset="0"/>
              </a:rPr>
              <a:pPr/>
              <a:t>18</a:t>
            </a:fld>
            <a:endParaRPr lang="en-US">
              <a:latin typeface="Times" pitchFamily="18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0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8452D-1E1B-45F4-8F14-3984724CE94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17841-A131-49BE-A01B-D060664004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55613"/>
            <a:ext cx="5964238" cy="7223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38600" cy="4525963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525963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4E539-F7E6-43E6-B9F5-0764CA23C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1E1C-16AB-4203-8786-9642B63FD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8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906713"/>
            <a:ext cx="82296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62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18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dirty="0">
                <a:solidFill>
                  <a:schemeClr val="bg2">
                    <a:lumMod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87425"/>
            <a:ext cx="596423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Best Practices</a:t>
            </a:r>
          </a:p>
        </p:txBody>
      </p:sp>
      <p:sp>
        <p:nvSpPr>
          <p:cNvPr id="14" name="Slide Number Placeholder 6"/>
          <p:cNvSpPr>
            <a:spLocks noGrp="1"/>
          </p:cNvSpPr>
          <p:nvPr userDrawn="1">
            <p:ph type="sldNum" sz="quarter" idx="4"/>
          </p:nvPr>
        </p:nvSpPr>
        <p:spPr>
          <a:xfrm>
            <a:off x="8521700" y="6503988"/>
            <a:ext cx="590550" cy="3540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06060"/>
                </a:solidFill>
              </a:defRPr>
            </a:lvl1pPr>
          </a:lstStyle>
          <a:p>
            <a:fld id="{B6498025-9C16-4BBC-9084-14F5712BA3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rgbClr val="689E02"/>
          </a:solidFill>
          <a:latin typeface="Arial"/>
          <a:ea typeface="Arial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89E0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6060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06060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60606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60606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60606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aprootfoundation.org/resources/common-pro-bono-projects-catalo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ommonimpact.org/pdf/SBVToolkit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volunteermatch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unity.volunteermatch.org/volunteer" TargetMode="External"/><Relationship Id="rId4" Type="http://schemas.openxmlformats.org/officeDocument/2006/relationships/hyperlink" Target="blogs.volunteermatch.org/engagingvolunteer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VolunteerMatch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hyperlink" Target="mailto:jbennett@volunteermatch.org" TargetMode="External"/><Relationship Id="rId4" Type="http://schemas.openxmlformats.org/officeDocument/2006/relationships/hyperlink" Target="http://www.twitter.com/volunteermat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8F44BD-9930-45CA-B656-5BB939D6AB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147" name="Rectangle 22"/>
          <p:cNvSpPr>
            <a:spLocks noChangeArrowheads="1"/>
          </p:cNvSpPr>
          <p:nvPr/>
        </p:nvSpPr>
        <p:spPr bwMode="auto">
          <a:xfrm>
            <a:off x="4237038" y="4541838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87363" y="1081088"/>
            <a:ext cx="8107362" cy="551815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Engaging Pro Bono and Skilled Volunteers</a:t>
            </a:r>
            <a:br>
              <a:rPr lang="en-US">
                <a:latin typeface="Arial" charset="0"/>
                <a:cs typeface="Arial" charset="0"/>
              </a:rPr>
            </a:br>
            <a:br>
              <a:rPr lang="en-US">
                <a:latin typeface="Arial" charset="0"/>
                <a:cs typeface="Arial" charset="0"/>
              </a:rPr>
            </a:br>
            <a:br>
              <a:rPr lang="en-US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r>
              <a:rPr lang="en-US" sz="1800">
                <a:latin typeface="Arial" charset="0"/>
                <a:cs typeface="Arial" charset="0"/>
              </a:rPr>
              <a:t>Jennifer Bennett, Senior Manager, Education &amp; Training</a:t>
            </a: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br>
              <a:rPr lang="en-US" sz="1800">
                <a:latin typeface="Arial" charset="0"/>
                <a:cs typeface="Arial" charset="0"/>
              </a:rPr>
            </a:br>
            <a:endParaRPr lang="en-US" sz="1800">
              <a:latin typeface="Arial" charset="0"/>
              <a:cs typeface="Arial" charset="0"/>
            </a:endParaRPr>
          </a:p>
        </p:txBody>
      </p:sp>
      <p:pic>
        <p:nvPicPr>
          <p:cNvPr id="5" name="Picture 4" descr="VM_lc_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5255729" y="4668590"/>
            <a:ext cx="35493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/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+mn-lt"/>
                <a:ea typeface="Arial" charset="0"/>
                <a:cs typeface="+mn-cs"/>
              </a:rPr>
              <a:t>Jennifer R. Bennett, CVA</a:t>
            </a:r>
          </a:p>
          <a:p>
            <a:pPr algn="r"/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+mn-lt"/>
                <a:ea typeface="Arial" charset="0"/>
                <a:cs typeface="+mn-cs"/>
              </a:rPr>
              <a:t>Director, Education &amp; Training</a:t>
            </a:r>
          </a:p>
          <a:p>
            <a:pPr algn="r"/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+mn-lt"/>
                <a:ea typeface="Arial" charset="0"/>
                <a:cs typeface="+mn-cs"/>
              </a:rPr>
              <a:t>VolunteerMatch</a:t>
            </a:r>
          </a:p>
          <a:p>
            <a:pPr algn="r"/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+mn-lt"/>
                <a:ea typeface="Arial" charset="0"/>
                <a:cs typeface="+mn-cs"/>
              </a:rPr>
              <a:t>jbennett@volunteermatch.org</a:t>
            </a:r>
          </a:p>
          <a:p>
            <a:pPr algn="r"/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+mn-lt"/>
                <a:ea typeface="Arial" charset="0"/>
                <a:cs typeface="+mn-cs"/>
              </a:rPr>
              <a:t>@</a:t>
            </a:r>
            <a:r>
              <a:rPr lang="en-US" sz="2000" b="0" dirty="0" err="1">
                <a:solidFill>
                  <a:schemeClr val="bg2">
                    <a:lumMod val="75000"/>
                  </a:schemeClr>
                </a:solidFill>
                <a:latin typeface="+mn-lt"/>
                <a:ea typeface="Arial" charset="0"/>
                <a:cs typeface="+mn-cs"/>
              </a:rPr>
              <a:t>JenBennettCVA</a:t>
            </a:r>
            <a:endParaRPr lang="en-US" sz="2000" b="0" dirty="0">
              <a:solidFill>
                <a:schemeClr val="bg2">
                  <a:lumMod val="75000"/>
                </a:schemeClr>
              </a:solidFill>
              <a:latin typeface="+mn-lt"/>
              <a:ea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24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/>
              <a:t>Resources for Designing Projects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719617"/>
            <a:ext cx="7779224" cy="4258101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2800" u="sng" dirty="0"/>
              <a:t>Taproot Foundation Resources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B0F0"/>
                </a:solidFill>
                <a:hlinkClick r:id="rId3"/>
              </a:rPr>
              <a:t>https://taprootfoundation.org/resources/common-pro-bono-projects-catalog/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marL="0" indent="0" eaLnBrk="1" hangingPunct="1">
              <a:buNone/>
            </a:pPr>
            <a:r>
              <a:rPr lang="en-US" sz="2800" u="sng" dirty="0"/>
              <a:t>Common Impact Skills-Based Volunteering Tool Kit</a:t>
            </a:r>
          </a:p>
          <a:p>
            <a:pPr marL="0" indent="0" eaLnBrk="1" hangingPunct="1">
              <a:buNone/>
            </a:pPr>
            <a:r>
              <a:rPr lang="en-US" sz="2800" dirty="0">
                <a:hlinkClick r:id="rId4"/>
              </a:rPr>
              <a:t>https://commonimpact.org/pdf/SBVToolkit.pdf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347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42221"/>
            <a:ext cx="5964238" cy="722312"/>
          </a:xfrm>
        </p:spPr>
        <p:txBody>
          <a:bodyPr/>
          <a:lstStyle/>
          <a:p>
            <a:r>
              <a:rPr lang="en-US" dirty="0"/>
              <a:t>Scope a 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0999" y="1371600"/>
            <a:ext cx="8353567" cy="461976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118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#17NTCvoluntech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E539-F7E6-43E6-B9F5-0764CA23CC8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6009" cy="706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3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3179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/>
              <a:t>Key Program Foundations &amp; Documents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793857"/>
            <a:ext cx="7779224" cy="4456822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Ensure everyone is on the same page!</a:t>
            </a:r>
          </a:p>
          <a:p>
            <a:pPr eaLnBrk="1" hangingPunct="1"/>
            <a:r>
              <a:rPr lang="en-US" sz="2800" dirty="0"/>
              <a:t>Position description</a:t>
            </a:r>
          </a:p>
          <a:p>
            <a:pPr eaLnBrk="1" hangingPunct="1"/>
            <a:r>
              <a:rPr lang="en-US" sz="2800" dirty="0"/>
              <a:t>Agreement letter that includes a timeline</a:t>
            </a:r>
          </a:p>
          <a:p>
            <a:pPr eaLnBrk="1" hangingPunct="1"/>
            <a:r>
              <a:rPr lang="en-US" sz="2800" dirty="0"/>
              <a:t>NDA or confidentiality agreement</a:t>
            </a:r>
          </a:p>
          <a:p>
            <a:pPr eaLnBrk="1" hangingPunct="1"/>
            <a:r>
              <a:rPr lang="en-US" sz="2800" dirty="0"/>
              <a:t>Policies and procedures manual – as appropriate</a:t>
            </a:r>
          </a:p>
          <a:p>
            <a:pPr lvl="1" eaLnBrk="1" hangingPunct="1"/>
            <a:r>
              <a:rPr lang="en-US" sz="2400" dirty="0"/>
              <a:t>Intellectual property, conflict resolution, termination, etc.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1186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940726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/>
              <a:t>Finding the Right Volunteer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520897"/>
            <a:ext cx="7779224" cy="4456822"/>
          </a:xfrm>
          <a:noFill/>
        </p:spPr>
        <p:txBody>
          <a:bodyPr/>
          <a:lstStyle/>
          <a:p>
            <a:pPr eaLnBrk="1" hangingPunct="1"/>
            <a:r>
              <a:rPr lang="en-US" sz="2800" dirty="0"/>
              <a:t>Recruit through appropriate channels</a:t>
            </a:r>
          </a:p>
          <a:p>
            <a:pPr lvl="1" eaLnBrk="1" hangingPunct="1"/>
            <a:r>
              <a:rPr lang="en-US" sz="2400" dirty="0"/>
              <a:t>VolunteerMatch, corporate partners, professional associations</a:t>
            </a:r>
          </a:p>
          <a:p>
            <a:pPr eaLnBrk="1" hangingPunct="1"/>
            <a:r>
              <a:rPr lang="en-US" sz="2800" dirty="0"/>
              <a:t>Explore existing volunteer’s skills</a:t>
            </a:r>
          </a:p>
          <a:p>
            <a:pPr eaLnBrk="1" hangingPunct="1"/>
            <a:r>
              <a:rPr lang="en-US" sz="2800" dirty="0"/>
              <a:t>Tap into your network – donors, members, supporters</a:t>
            </a:r>
          </a:p>
          <a:p>
            <a:pPr eaLnBrk="1" hangingPunct="1"/>
            <a:r>
              <a:rPr lang="en-US" sz="2800" dirty="0"/>
              <a:t>Screen for skills, experience, and cultural fit</a:t>
            </a:r>
          </a:p>
          <a:p>
            <a:pPr eaLnBrk="1" hangingPunct="1"/>
            <a:r>
              <a:rPr lang="en-US" sz="2800" dirty="0"/>
              <a:t>Orient to work and library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18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090854"/>
            <a:ext cx="8506536" cy="722312"/>
          </a:xfrm>
        </p:spPr>
        <p:txBody>
          <a:bodyPr/>
          <a:lstStyle/>
          <a:p>
            <a:pPr eaLnBrk="1" hangingPunct="1"/>
            <a:r>
              <a:rPr lang="en-US" dirty="0"/>
              <a:t>Support the Volunteer/Paid Staff Relationship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671025"/>
            <a:ext cx="7779224" cy="4456822"/>
          </a:xfrm>
          <a:noFill/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Supervisors may not have much management experience</a:t>
            </a:r>
          </a:p>
          <a:p>
            <a:pPr marL="0" indent="-400050">
              <a:defRPr/>
            </a:pPr>
            <a:r>
              <a:rPr lang="en-US" sz="2800" dirty="0"/>
              <a:t>Start with the volunteer management basics</a:t>
            </a:r>
          </a:p>
          <a:p>
            <a:pPr marL="0" indent="-400050">
              <a:defRPr/>
            </a:pPr>
            <a:r>
              <a:rPr lang="en-US" sz="2800" dirty="0"/>
              <a:t>Share resources – blogs, webinars, etc.</a:t>
            </a:r>
          </a:p>
          <a:p>
            <a:pPr marL="0" indent="0">
              <a:buNone/>
              <a:defRPr/>
            </a:pPr>
            <a:r>
              <a:rPr lang="en-US" sz="2800" dirty="0"/>
              <a:t>Facilitate the relationship</a:t>
            </a:r>
          </a:p>
          <a:p>
            <a:pPr>
              <a:defRPr/>
            </a:pPr>
            <a:r>
              <a:rPr lang="en-US" sz="2800" dirty="0"/>
              <a:t>Let go without checking out</a:t>
            </a:r>
          </a:p>
          <a:p>
            <a:pPr>
              <a:defRPr/>
            </a:pPr>
            <a:r>
              <a:rPr lang="en-US" sz="2800" dirty="0"/>
              <a:t>Assist in managing expectations </a:t>
            </a:r>
          </a:p>
          <a:p>
            <a:pPr>
              <a:defRPr/>
            </a:pPr>
            <a:r>
              <a:rPr lang="en-US" sz="2800" dirty="0"/>
              <a:t>Remove barriers, help solve challenges</a:t>
            </a:r>
          </a:p>
          <a:p>
            <a:pPr>
              <a:defRPr/>
            </a:pPr>
            <a:r>
              <a:rPr lang="en-US" sz="2800" dirty="0"/>
              <a:t>Design meaningful recognition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8580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022614"/>
            <a:ext cx="8506536" cy="722312"/>
          </a:xfrm>
        </p:spPr>
        <p:txBody>
          <a:bodyPr/>
          <a:lstStyle/>
          <a:p>
            <a:pPr eaLnBrk="1" hangingPunct="1"/>
            <a:r>
              <a:rPr lang="en-US" dirty="0"/>
              <a:t>Evaluating Pro Bono Volunteer Engagement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602785"/>
            <a:ext cx="7779224" cy="4456822"/>
          </a:xfrm>
          <a:noFill/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There will be challenges</a:t>
            </a:r>
          </a:p>
          <a:p>
            <a:pPr marL="0" indent="-400050">
              <a:defRPr/>
            </a:pPr>
            <a:r>
              <a:rPr lang="en-US" sz="2800" dirty="0"/>
              <a:t>Implement regular check-ins, build on them</a:t>
            </a:r>
          </a:p>
          <a:p>
            <a:pPr>
              <a:defRPr/>
            </a:pPr>
            <a:r>
              <a:rPr lang="en-US" sz="2800" dirty="0"/>
              <a:t>Share challenges and solutions across supervisors and projects</a:t>
            </a:r>
          </a:p>
          <a:p>
            <a:pPr>
              <a:defRPr/>
            </a:pPr>
            <a:r>
              <a:rPr lang="en-US" sz="2800" dirty="0"/>
              <a:t>Solicit feedback from supervisors and volunteers</a:t>
            </a:r>
          </a:p>
          <a:p>
            <a:pPr>
              <a:defRPr/>
            </a:pPr>
            <a:r>
              <a:rPr lang="en-US" sz="2800" dirty="0"/>
              <a:t>Share with your Information Seekers – great information for your communication channels!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18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940726"/>
            <a:ext cx="8506536" cy="722312"/>
          </a:xfrm>
        </p:spPr>
        <p:txBody>
          <a:bodyPr/>
          <a:lstStyle/>
          <a:p>
            <a:pPr eaLnBrk="1" hangingPunct="1"/>
            <a:r>
              <a:rPr lang="en-US" dirty="0"/>
              <a:t>Putting a Plan in Place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596787"/>
            <a:ext cx="7779224" cy="4380931"/>
          </a:xfrm>
          <a:noFill/>
        </p:spPr>
        <p:txBody>
          <a:bodyPr/>
          <a:lstStyle/>
          <a:p>
            <a:pPr>
              <a:defRPr/>
            </a:pPr>
            <a:r>
              <a:rPr lang="en-US" sz="2800" dirty="0"/>
              <a:t>Identify stakeholders and strategic needs</a:t>
            </a:r>
          </a:p>
          <a:p>
            <a:pPr>
              <a:defRPr/>
            </a:pPr>
            <a:r>
              <a:rPr lang="en-US" sz="2800" dirty="0"/>
              <a:t>Invest in foundation documents and processes</a:t>
            </a:r>
          </a:p>
          <a:p>
            <a:pPr>
              <a:defRPr/>
            </a:pPr>
            <a:r>
              <a:rPr lang="en-US" sz="2800" dirty="0"/>
              <a:t>Create clear and manageable scope</a:t>
            </a:r>
          </a:p>
          <a:p>
            <a:pPr>
              <a:defRPr/>
            </a:pPr>
            <a:r>
              <a:rPr lang="en-US" sz="2800" dirty="0"/>
              <a:t>Conduct appropriate screening and orientation</a:t>
            </a:r>
          </a:p>
          <a:p>
            <a:pPr>
              <a:defRPr/>
            </a:pPr>
            <a:r>
              <a:rPr lang="en-US" sz="2800" dirty="0"/>
              <a:t>Develop and build-on evaluation points</a:t>
            </a:r>
          </a:p>
          <a:p>
            <a:pPr>
              <a:defRPr/>
            </a:pPr>
            <a:r>
              <a:rPr lang="en-US" sz="2800" dirty="0"/>
              <a:t>Share impact and create meaningful recognition</a:t>
            </a:r>
          </a:p>
          <a:p>
            <a:pPr>
              <a:defRPr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711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8B0C0-3D70-4ED8-A41B-54B56EBC9B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706438"/>
            <a:ext cx="6910388" cy="722312"/>
          </a:xfrm>
          <a:noFill/>
        </p:spPr>
        <p:txBody>
          <a:bodyPr/>
          <a:lstStyle/>
          <a:p>
            <a:pPr eaLnBrk="1" hangingPunct="1"/>
            <a:r>
              <a:rPr lang="en-US" dirty="0"/>
              <a:t>Resources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22250" y="1181100"/>
            <a:ext cx="8712200" cy="60324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000" u="sng" dirty="0">
                <a:solidFill>
                  <a:srgbClr val="333333"/>
                </a:solidFill>
              </a:rPr>
              <a:t>Learning Center</a:t>
            </a:r>
          </a:p>
          <a:p>
            <a:pPr algn="l">
              <a:defRPr/>
            </a:pPr>
            <a:r>
              <a:rPr lang="en-US" sz="1600" b="0" dirty="0">
                <a:solidFill>
                  <a:srgbClr val="333333"/>
                </a:solidFill>
              </a:rPr>
              <a:t>Find upcoming webinar dates, how-to videos and more</a:t>
            </a:r>
          </a:p>
          <a:p>
            <a:pPr algn="l">
              <a:defRPr/>
            </a:pPr>
            <a:r>
              <a:rPr lang="en-US" sz="2000" b="0" dirty="0">
                <a:solidFill>
                  <a:schemeClr val="hlink"/>
                </a:solidFill>
                <a:hlinkClick r:id="rId3"/>
              </a:rPr>
              <a:t>http://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learn.volunteermatch.org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b="0" dirty="0">
              <a:solidFill>
                <a:schemeClr val="hlink"/>
              </a:solidFill>
            </a:endParaRPr>
          </a:p>
          <a:p>
            <a:pPr algn="l">
              <a:defRPr/>
            </a:pPr>
            <a:endParaRPr lang="en-US" sz="2000" b="0" dirty="0">
              <a:solidFill>
                <a:schemeClr val="hlink"/>
              </a:solidFill>
            </a:endParaRPr>
          </a:p>
          <a:p>
            <a:pPr algn="l">
              <a:defRPr/>
            </a:pPr>
            <a:r>
              <a:rPr lang="en-US" sz="2000" u="sng" dirty="0"/>
              <a:t>VolunteerMatch Blog </a:t>
            </a:r>
          </a:p>
          <a:p>
            <a:pPr algn="l">
              <a:defRPr/>
            </a:pPr>
            <a:r>
              <a:rPr lang="en-US" sz="1600" b="0" dirty="0"/>
              <a:t>Visit Engaging Volunteers, our nonprofit blog: 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hlinkClick r:id="rId4" action="ppaction://hlinkfile"/>
              </a:rPr>
              <a:t>blogs.volunteermatch.org/</a:t>
            </a:r>
            <a:r>
              <a:rPr lang="en-US" sz="2000" b="0" dirty="0" err="1">
                <a:solidFill>
                  <a:schemeClr val="accent1">
                    <a:lumMod val="50000"/>
                  </a:schemeClr>
                </a:solidFill>
                <a:hlinkClick r:id="rId4" action="ppaction://hlinkfile"/>
              </a:rPr>
              <a:t>engagingvolunteers</a:t>
            </a: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hlinkClick r:id="rId4" action="ppaction://hlinkfile"/>
              </a:rPr>
              <a:t>/</a:t>
            </a:r>
            <a:endParaRPr lang="en-US" sz="2000" b="0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sz="2000" b="0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en-US" sz="2000" u="sng" dirty="0"/>
              <a:t>Library Get Involved Resources</a:t>
            </a:r>
          </a:p>
          <a:p>
            <a:pPr algn="l">
              <a:defRPr/>
            </a:pPr>
            <a:r>
              <a:rPr lang="en-US" sz="1600" b="0" dirty="0"/>
              <a:t>Sample position descriptions, handbooks, recorded trainings, recruitment resources</a:t>
            </a:r>
          </a:p>
          <a:p>
            <a:pPr algn="l">
              <a:defRPr/>
            </a:pP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  <a:hlinkClick r:id="rId5"/>
              </a:rPr>
              <a:t>http://www.getinvolvedca.org/</a:t>
            </a:r>
          </a:p>
          <a:p>
            <a:pPr algn="l">
              <a:defRPr/>
            </a:pPr>
            <a:endParaRPr lang="en-US" sz="2000" b="0" dirty="0"/>
          </a:p>
          <a:p>
            <a:pPr algn="l">
              <a:defRPr/>
            </a:pPr>
            <a:r>
              <a:rPr lang="en-US" sz="2000" u="sng" dirty="0"/>
              <a:t>Related Webinar Topics: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  <a:t>Walking the Walk: Engage Volunteers in your Volunteer Engagement Program</a:t>
            </a:r>
            <a:endParaRPr lang="en-US" sz="2000" b="0" dirty="0"/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  <a:t>Creating a Comprehensive and Engaging Volunteer Training Program</a:t>
            </a:r>
            <a:endParaRPr lang="en-US" sz="2000" b="0" dirty="0"/>
          </a:p>
          <a:p>
            <a:pPr algn="l"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chemeClr val="accent1">
                    <a:lumMod val="50000"/>
                  </a:schemeClr>
                </a:solidFill>
              </a:rPr>
              <a:t>Managing Difficult Volunteer Transitions</a:t>
            </a:r>
          </a:p>
          <a:p>
            <a:pPr algn="l">
              <a:defRPr/>
            </a:pPr>
            <a:r>
              <a:rPr lang="en-US" sz="2000" b="0" dirty="0"/>
              <a:t>	</a:t>
            </a:r>
          </a:p>
          <a:p>
            <a:pPr algn="l">
              <a:defRPr/>
            </a:pPr>
            <a:endParaRPr lang="en-US" sz="2000" b="0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buFont typeface="Arial" pitchFamily="34" charset="0"/>
              <a:buChar char="•"/>
              <a:defRPr/>
            </a:pPr>
            <a:endParaRPr lang="en-US" sz="800" b="0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>
              <a:defRPr/>
            </a:pP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41038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17A7BB-5C05-4F15-98C7-3EE49B64F334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739775"/>
            <a:ext cx="5964238" cy="722313"/>
          </a:xfrm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cs typeface="Arial" pitchFamily="34" charset="0"/>
              </a:rPr>
              <a:t>Thanks for attending!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0675" y="1271588"/>
            <a:ext cx="8377238" cy="5364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u="sng" dirty="0"/>
              <a:t>Join us online:</a:t>
            </a:r>
          </a:p>
          <a:p>
            <a:pPr eaLnBrk="1" hangingPunct="1">
              <a:buFontTx/>
              <a:buNone/>
              <a:defRPr/>
            </a:pPr>
            <a:endParaRPr lang="en-US" sz="600" b="1" u="sng" dirty="0"/>
          </a:p>
          <a:p>
            <a:pPr>
              <a:buFontTx/>
              <a:buNone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Like us on </a:t>
            </a:r>
            <a:r>
              <a:rPr lang="en-US" sz="2000" dirty="0" err="1">
                <a:solidFill>
                  <a:schemeClr val="tx1"/>
                </a:solidFill>
              </a:rPr>
              <a:t>Facebook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www.Facebook.com/VolunteerMatch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endParaRPr lang="en-US" sz="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en-US" sz="2000" dirty="0">
                <a:solidFill>
                  <a:schemeClr val="tx1"/>
                </a:solidFill>
              </a:rPr>
              <a:t>Follow us on Twitter: </a:t>
            </a:r>
            <a:r>
              <a:rPr lang="en-US" sz="2000" dirty="0">
                <a:solidFill>
                  <a:schemeClr val="hlink"/>
                </a:solidFill>
                <a:hlinkClick r:id="rId4"/>
              </a:rPr>
              <a:t>@VolunteerMatch</a:t>
            </a:r>
            <a:endParaRPr lang="en-US" sz="2000" dirty="0">
              <a:solidFill>
                <a:schemeClr val="hlink"/>
              </a:solidFill>
            </a:endParaRPr>
          </a:p>
          <a:p>
            <a:pPr>
              <a:buFontTx/>
              <a:buNone/>
              <a:defRPr/>
            </a:pPr>
            <a:endParaRPr lang="en-US" sz="600" dirty="0">
              <a:solidFill>
                <a:schemeClr val="hlink"/>
              </a:solidFill>
            </a:endParaRPr>
          </a:p>
          <a:p>
            <a:pPr lvl="2">
              <a:buFontTx/>
              <a:buNone/>
              <a:defRPr/>
            </a:pPr>
            <a:endParaRPr lang="en-US" sz="600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FontTx/>
              <a:buNone/>
              <a:defRPr/>
            </a:pPr>
            <a:endParaRPr lang="en-US" sz="600" dirty="0">
              <a:solidFill>
                <a:schemeClr val="hlink"/>
              </a:solidFill>
            </a:endParaRPr>
          </a:p>
          <a:p>
            <a:pPr lvl="2">
              <a:buFontTx/>
              <a:buNone/>
              <a:defRPr/>
            </a:pPr>
            <a:endParaRPr lang="en-US" sz="600" dirty="0">
              <a:solidFill>
                <a:schemeClr val="hlink"/>
              </a:solidFill>
            </a:endParaRPr>
          </a:p>
          <a:p>
            <a:pPr lvl="2">
              <a:buFontTx/>
              <a:buNone/>
              <a:defRPr/>
            </a:pPr>
            <a:endParaRPr lang="en-US" sz="600" dirty="0">
              <a:solidFill>
                <a:schemeClr val="hlink"/>
              </a:solidFill>
            </a:endParaRPr>
          </a:p>
          <a:p>
            <a:pPr lvl="2">
              <a:buFontTx/>
              <a:buNone/>
              <a:defRPr/>
            </a:pPr>
            <a:endParaRPr lang="en-US" sz="600" dirty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u="sng" dirty="0"/>
              <a:t>For any questions contact:</a:t>
            </a:r>
          </a:p>
          <a:p>
            <a:pPr eaLnBrk="1" hangingPunct="1">
              <a:buFontTx/>
              <a:buNone/>
              <a:defRPr/>
            </a:pPr>
            <a:endParaRPr lang="en-US" sz="600" b="1" u="sng" dirty="0"/>
          </a:p>
          <a:p>
            <a:pPr eaLnBrk="1" hangingPunct="1">
              <a:buFontTx/>
              <a:buNone/>
              <a:defRPr/>
            </a:pPr>
            <a:r>
              <a:rPr lang="en-US" sz="1800" dirty="0"/>
              <a:t>Jennifer Bennett				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/>
              <a:t>@</a:t>
            </a:r>
            <a:r>
              <a:rPr lang="en-US" sz="1800" dirty="0" err="1"/>
              <a:t>JenBennettCVA</a:t>
            </a:r>
            <a:r>
              <a:rPr lang="en-US" sz="1800" dirty="0"/>
              <a:t>				</a:t>
            </a:r>
          </a:p>
          <a:p>
            <a:pPr eaLnBrk="1" hangingPunct="1">
              <a:buFontTx/>
              <a:buNone/>
              <a:defRPr/>
            </a:pPr>
            <a:r>
              <a:rPr lang="en-US" sz="1800" dirty="0">
                <a:hlinkClick r:id="rId5"/>
              </a:rPr>
              <a:t>jbennett@volunteermatch.org</a:t>
            </a:r>
            <a:r>
              <a:rPr lang="en-US" sz="1800" dirty="0"/>
              <a:t>		</a:t>
            </a:r>
            <a:endParaRPr lang="en-US" sz="600" dirty="0"/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800" dirty="0">
              <a:solidFill>
                <a:schemeClr val="hlink"/>
              </a:solidFill>
            </a:endParaRPr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eaLnBrk="1" hangingPunct="1">
              <a:buFontTx/>
              <a:buNone/>
              <a:defRPr/>
            </a:pPr>
            <a:endParaRPr lang="en-US" sz="1800" dirty="0"/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9763" y="2281238"/>
            <a:ext cx="3937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1510" name="Picture 4" descr="C:\Users\lting\AppData\Local\Temp\f_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000" y="1758950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318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851404"/>
            <a:ext cx="5964238" cy="722312"/>
          </a:xfrm>
        </p:spPr>
        <p:txBody>
          <a:bodyPr/>
          <a:lstStyle/>
          <a:p>
            <a:r>
              <a:rPr lang="en-US" dirty="0"/>
              <a:t>Nonprofits Have the Need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E539-F7E6-43E6-B9F5-0764CA23CC8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21" y="2075238"/>
            <a:ext cx="8760791" cy="272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2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851404"/>
            <a:ext cx="5964238" cy="722312"/>
          </a:xfrm>
        </p:spPr>
        <p:txBody>
          <a:bodyPr/>
          <a:lstStyle/>
          <a:p>
            <a:r>
              <a:rPr lang="en-US" dirty="0"/>
              <a:t>Volunteers Have the Skills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E539-F7E6-43E6-B9F5-0764CA23CC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91133" y="1898650"/>
            <a:ext cx="1398587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Among </a:t>
            </a:r>
            <a:br>
              <a:rPr lang="en-US" altLang="en-US" sz="1800" dirty="0"/>
            </a:br>
            <a:r>
              <a:rPr lang="en-US" altLang="en-US" sz="1800" dirty="0"/>
              <a:t>my career</a:t>
            </a:r>
            <a:br>
              <a:rPr lang="en-US" altLang="en-US" sz="1800" dirty="0"/>
            </a:br>
            <a:r>
              <a:rPr lang="en-US" altLang="en-US" sz="1800" dirty="0"/>
              <a:t>skills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49%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36%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33%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30%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35%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24%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29%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28%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09684" y="2635250"/>
            <a:ext cx="4041704" cy="281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Computers/hardware/software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Operations/project management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HR/recruitment and training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Strategic planning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Marketing/communications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Information technology  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Program development</a:t>
            </a:r>
          </a:p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Fundraising/development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41493" y="1898650"/>
            <a:ext cx="1288007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Have </a:t>
            </a:r>
            <a:br>
              <a:rPr lang="en-US" altLang="en-US" sz="1800" dirty="0"/>
            </a:br>
            <a:r>
              <a:rPr lang="en-US" altLang="en-US" sz="1800" dirty="0"/>
              <a:t>done as</a:t>
            </a:r>
            <a:br>
              <a:rPr lang="en-US" altLang="en-US" sz="1800" dirty="0"/>
            </a:br>
            <a:r>
              <a:rPr lang="en-US" altLang="en-US" sz="1800" dirty="0"/>
              <a:t>volunteer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28%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18%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16%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16%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22%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12%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18%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/>
              <a:t>32%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476469" y="1474788"/>
            <a:ext cx="416105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321B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1800" b="1" dirty="0"/>
              <a:t>VolunteerMatch Volunteers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143500" y="2654300"/>
            <a:ext cx="32893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288213" y="1898650"/>
            <a:ext cx="1131887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br>
              <a:rPr lang="en-US" altLang="en-US" sz="1800" dirty="0">
                <a:solidFill>
                  <a:schemeClr val="hlink"/>
                </a:solidFill>
              </a:rPr>
            </a:br>
            <a:br>
              <a:rPr lang="en-US" altLang="en-US" sz="1800" dirty="0">
                <a:solidFill>
                  <a:schemeClr val="hlink"/>
                </a:solidFill>
              </a:rPr>
            </a:b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Gap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-21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-18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-17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-14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-13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-12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</a:rPr>
              <a:t>-11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+4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25685" y="5782593"/>
            <a:ext cx="4218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/>
              <a:t>Source: Hart Consulting and VolunteerMatch Survey - 2010</a:t>
            </a:r>
          </a:p>
        </p:txBody>
      </p:sp>
    </p:spTree>
    <p:extLst>
      <p:ext uri="{BB962C8B-B14F-4D97-AF65-F5344CB8AC3E}">
        <p14:creationId xmlns:p14="http://schemas.microsoft.com/office/powerpoint/2010/main" val="299098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61" y="1069763"/>
            <a:ext cx="5964238" cy="722312"/>
          </a:xfrm>
        </p:spPr>
        <p:txBody>
          <a:bodyPr/>
          <a:lstStyle/>
          <a:p>
            <a:r>
              <a:rPr lang="en-US" dirty="0"/>
              <a:t>Impactful…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1942" y="1733266"/>
            <a:ext cx="5760494" cy="285238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Pro Bono volunteers can</a:t>
            </a:r>
          </a:p>
          <a:p>
            <a:r>
              <a:rPr lang="en-US" sz="2800" dirty="0"/>
              <a:t>Bring specific skills and expertise</a:t>
            </a:r>
          </a:p>
          <a:p>
            <a:r>
              <a:rPr lang="en-US" sz="2800" dirty="0"/>
              <a:t>Provide singular focus on projects</a:t>
            </a:r>
          </a:p>
          <a:p>
            <a:r>
              <a:rPr lang="en-US" sz="2800" dirty="0"/>
              <a:t>Expand the capacity of paid staff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E539-F7E6-43E6-B9F5-0764CA23CC8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49" y="4224283"/>
            <a:ext cx="3333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09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61" y="1069763"/>
            <a:ext cx="5964238" cy="722312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But not easy…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0999" y="1665027"/>
            <a:ext cx="5678607" cy="414891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There can be pitfalls</a:t>
            </a:r>
          </a:p>
          <a:p>
            <a:r>
              <a:rPr lang="en-US" sz="2800" dirty="0"/>
              <a:t>Wrong volunteer for the role/library</a:t>
            </a:r>
          </a:p>
          <a:p>
            <a:r>
              <a:rPr lang="en-US" sz="2800" dirty="0"/>
              <a:t>Unreasonable scope</a:t>
            </a:r>
          </a:p>
          <a:p>
            <a:r>
              <a:rPr lang="en-US" sz="2800" dirty="0"/>
              <a:t>Volunteers improperly screened – paid staff improperly prepared</a:t>
            </a:r>
          </a:p>
          <a:p>
            <a:pPr marL="0" indent="0">
              <a:buNone/>
            </a:pPr>
            <a:r>
              <a:rPr lang="en-US" sz="2800" dirty="0"/>
              <a:t>Previous bad experiences can influence staff attitudes and enthusiasm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E539-F7E6-43E6-B9F5-0764CA23CC8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74" y="1612580"/>
            <a:ext cx="2798644" cy="253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03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Integrating Pro Bono Volunteers</a:t>
            </a:r>
            <a:endParaRPr lang="en-US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5910" y="1520897"/>
            <a:ext cx="7806520" cy="4456822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Keys for building buy-in</a:t>
            </a:r>
          </a:p>
          <a:p>
            <a:pPr eaLnBrk="1" hangingPunct="1"/>
            <a:r>
              <a:rPr lang="en-US" sz="2800" dirty="0"/>
              <a:t>Communicate to others – paid and volunteer staff</a:t>
            </a:r>
          </a:p>
          <a:p>
            <a:pPr eaLnBrk="1" hangingPunct="1"/>
            <a:r>
              <a:rPr lang="en-US" sz="2800" dirty="0"/>
              <a:t>Agree on skills and expertise, and screening criteria</a:t>
            </a:r>
          </a:p>
          <a:p>
            <a:pPr eaLnBrk="1" hangingPunct="1"/>
            <a:r>
              <a:rPr lang="en-US" sz="2800" dirty="0"/>
              <a:t>Manage scope with position descriptions and deliverables</a:t>
            </a:r>
          </a:p>
          <a:p>
            <a:pPr eaLnBrk="1" hangingPunct="1"/>
            <a:r>
              <a:rPr lang="en-US" sz="2800" dirty="0"/>
              <a:t>Clear reporting structure and decision-making responsibilities</a:t>
            </a:r>
          </a:p>
          <a:p>
            <a:pPr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568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/>
              <a:t>Communicate to Build Buy-In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20897"/>
            <a:ext cx="8558284" cy="4456822"/>
          </a:xfrm>
          <a:noFill/>
        </p:spPr>
        <p:txBody>
          <a:bodyPr/>
          <a:lstStyle/>
          <a:p>
            <a:pPr eaLnBrk="1" hangingPunct="1"/>
            <a:r>
              <a:rPr lang="en-US" sz="2800" dirty="0"/>
              <a:t>Identify Stakeholders</a:t>
            </a:r>
          </a:p>
          <a:p>
            <a:pPr lvl="1" eaLnBrk="1" hangingPunct="1"/>
            <a:r>
              <a:rPr lang="en-US" sz="2400" dirty="0"/>
              <a:t>Board, Exec. Management, Program Managers, Paid Staff, Volunteer Staff</a:t>
            </a:r>
          </a:p>
          <a:p>
            <a:pPr eaLnBrk="1" hangingPunct="1"/>
            <a:r>
              <a:rPr lang="en-US" sz="2800" dirty="0"/>
              <a:t>Assess where each stakeholder is on the engagement continuum</a:t>
            </a:r>
          </a:p>
          <a:p>
            <a:pPr eaLnBrk="1" hangingPunct="1"/>
            <a:r>
              <a:rPr lang="en-US" sz="2800" dirty="0"/>
              <a:t>Work with Champions - Share persuasive information with Information Seekers, Opponents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94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/>
              <a:t>Involve Others in the Process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520897"/>
            <a:ext cx="7779224" cy="4456822"/>
          </a:xfrm>
          <a:noFill/>
        </p:spPr>
        <p:txBody>
          <a:bodyPr/>
          <a:lstStyle/>
          <a:p>
            <a:pPr eaLnBrk="1" hangingPunct="1"/>
            <a:r>
              <a:rPr lang="en-US" sz="2800" dirty="0"/>
              <a:t>Engage supervisors or program managers in the process to build buy-in</a:t>
            </a:r>
          </a:p>
          <a:p>
            <a:pPr lvl="1" eaLnBrk="1" hangingPunct="1"/>
            <a:r>
              <a:rPr lang="en-US" sz="2400" dirty="0"/>
              <a:t>What does a volunteer need to know, do or be to be the right volunteer?</a:t>
            </a:r>
          </a:p>
          <a:p>
            <a:pPr eaLnBrk="1" hangingPunct="1"/>
            <a:r>
              <a:rPr lang="en-US" sz="2800" dirty="0"/>
              <a:t>Clear and comprehensive position descriptions</a:t>
            </a:r>
          </a:p>
          <a:p>
            <a:pPr lvl="1" eaLnBrk="1" hangingPunct="1"/>
            <a:r>
              <a:rPr lang="en-US" sz="2400" dirty="0"/>
              <a:t>Responsibilities, decision making continuum</a:t>
            </a:r>
          </a:p>
          <a:p>
            <a:pPr eaLnBrk="1" hangingPunct="1"/>
            <a:r>
              <a:rPr lang="en-US" sz="2800" dirty="0"/>
              <a:t>Interviews and screening process</a:t>
            </a:r>
          </a:p>
          <a:p>
            <a:pPr lvl="1" eaLnBrk="1" hangingPunct="1"/>
            <a:r>
              <a:rPr lang="en-US" sz="2400" dirty="0"/>
              <a:t>Screen for culture and fit not just for skills and traits (and not just “people like me”)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1267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0FEA0-182C-4E6A-8B7F-E815C317F1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858838"/>
            <a:ext cx="7472363" cy="722312"/>
          </a:xfrm>
        </p:spPr>
        <p:txBody>
          <a:bodyPr/>
          <a:lstStyle/>
          <a:p>
            <a:pPr eaLnBrk="1" hangingPunct="1"/>
            <a:r>
              <a:rPr lang="en-US" dirty="0"/>
              <a:t>Design Successful Projects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9558" y="1520897"/>
            <a:ext cx="7779224" cy="4456822"/>
          </a:xfrm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/>
              <a:t>Successful projects include:</a:t>
            </a:r>
          </a:p>
          <a:p>
            <a:pPr eaLnBrk="1" hangingPunct="1"/>
            <a:r>
              <a:rPr lang="en-US" sz="2800" dirty="0"/>
              <a:t>Measurable deliverables or outcomes</a:t>
            </a:r>
          </a:p>
          <a:p>
            <a:pPr eaLnBrk="1" hangingPunct="1"/>
            <a:r>
              <a:rPr lang="en-US" sz="2800" dirty="0"/>
              <a:t>Accountabilities and responsibilities</a:t>
            </a:r>
          </a:p>
          <a:p>
            <a:pPr eaLnBrk="1" hangingPunct="1"/>
            <a:r>
              <a:rPr lang="en-US" sz="2800" dirty="0"/>
              <a:t>Timeline with evaluation </a:t>
            </a:r>
          </a:p>
          <a:p>
            <a:pPr eaLnBrk="1" hangingPunct="1"/>
            <a:endParaRPr lang="en-US" sz="2800" dirty="0"/>
          </a:p>
          <a:p>
            <a:pPr marL="0" indent="0" eaLnBrk="1" hangingPunct="1">
              <a:buNone/>
            </a:pPr>
            <a:r>
              <a:rPr lang="en-US" sz="2800" dirty="0"/>
              <a:t>Manage scope to create more successful skills-based opportunities for Pro Bono volunteers</a:t>
            </a:r>
          </a:p>
          <a:p>
            <a:pPr marL="0" indent="0" eaLnBrk="1" hangingPunct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985241"/>
      </p:ext>
    </p:extLst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39441</TotalTime>
  <Words>818</Words>
  <Application>Microsoft Macintosh PowerPoint</Application>
  <PresentationFormat>On-screen Show (4:3)</PresentationFormat>
  <Paragraphs>194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</vt:lpstr>
      <vt:lpstr>4_Default Design</vt:lpstr>
      <vt:lpstr>Engaging Pro Bono and Skilled Volunteers             Jennifer Bennett, Senior Manager, Education &amp; Training    </vt:lpstr>
      <vt:lpstr>Nonprofits Have the Need</vt:lpstr>
      <vt:lpstr>Volunteers Have the Skills</vt:lpstr>
      <vt:lpstr>Impactful…</vt:lpstr>
      <vt:lpstr>But not easy…</vt:lpstr>
      <vt:lpstr>Integrating Pro Bono Volunteers</vt:lpstr>
      <vt:lpstr>Communicate to Build Buy-In</vt:lpstr>
      <vt:lpstr>Involve Others in the Process</vt:lpstr>
      <vt:lpstr>Design Successful Projects</vt:lpstr>
      <vt:lpstr>Resources for Designing Projects</vt:lpstr>
      <vt:lpstr>Scope a Project</vt:lpstr>
      <vt:lpstr>Key Program Foundations &amp; Documents</vt:lpstr>
      <vt:lpstr>Finding the Right Volunteer</vt:lpstr>
      <vt:lpstr>Support the Volunteer/Paid Staff Relationship</vt:lpstr>
      <vt:lpstr>Evaluating Pro Bono Volunteer Engagement</vt:lpstr>
      <vt:lpstr>Putting a Plan in Place</vt:lpstr>
      <vt:lpstr>Resources</vt:lpstr>
      <vt:lpstr>Thanks for attending!</vt:lpstr>
    </vt:vector>
  </TitlesOfParts>
  <Company>VolunteerMatch.org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Carla Lehn</cp:lastModifiedBy>
  <cp:revision>968</cp:revision>
  <cp:lastPrinted>2002-04-01T21:54:57Z</cp:lastPrinted>
  <dcterms:created xsi:type="dcterms:W3CDTF">2012-03-13T20:42:53Z</dcterms:created>
  <dcterms:modified xsi:type="dcterms:W3CDTF">2020-05-27T17:10:55Z</dcterms:modified>
</cp:coreProperties>
</file>