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70" r:id="rId5"/>
    <p:sldId id="264" r:id="rId6"/>
    <p:sldId id="302" r:id="rId7"/>
    <p:sldId id="304" r:id="rId8"/>
    <p:sldId id="306" r:id="rId9"/>
    <p:sldId id="307" r:id="rId10"/>
    <p:sldId id="308" r:id="rId11"/>
    <p:sldId id="312" r:id="rId12"/>
    <p:sldId id="309" r:id="rId13"/>
    <p:sldId id="313" r:id="rId14"/>
    <p:sldId id="314" r:id="rId15"/>
    <p:sldId id="315" r:id="rId16"/>
    <p:sldId id="316" r:id="rId17"/>
    <p:sldId id="317" r:id="rId18"/>
    <p:sldId id="318" r:id="rId19"/>
    <p:sldId id="319" r:id="rId20"/>
    <p:sldId id="32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Keeley, Will" initials="KW" lastIdx="3" clrIdx="6">
    <p:extLst>
      <p:ext uri="{19B8F6BF-5375-455C-9EA6-DF929625EA0E}">
        <p15:presenceInfo xmlns:p15="http://schemas.microsoft.com/office/powerpoint/2012/main" userId="S::KeelW1@bouldercolorado.gov::f50d028b-d879-41b2-9c0a-6a9b6d0775b7" providerId="AD"/>
      </p:ext>
    </p:extLst>
  </p:cmAuthor>
  <p:cmAuthor id="1" name="Steinmann, Natasha" initials="SN" lastIdx="19" clrIdx="0">
    <p:extLst>
      <p:ext uri="{19B8F6BF-5375-455C-9EA6-DF929625EA0E}">
        <p15:presenceInfo xmlns:p15="http://schemas.microsoft.com/office/powerpoint/2012/main" userId="S::stein1@bouldercolorado.gov::6c7b7565-8054-4de1-87ee-937ac222c516" providerId="AD"/>
      </p:ext>
    </p:extLst>
  </p:cmAuthor>
  <p:cmAuthor id="8" name="Prioreschi,  Ryan" initials="PR" lastIdx="2" clrIdx="7">
    <p:extLst>
      <p:ext uri="{19B8F6BF-5375-455C-9EA6-DF929625EA0E}">
        <p15:presenceInfo xmlns:p15="http://schemas.microsoft.com/office/powerpoint/2012/main" userId="S::PrioR1@bouldercolorado.gov::a847ccf9-26cc-4c36-90a4-3516235435b2" providerId="AD"/>
      </p:ext>
    </p:extLst>
  </p:cmAuthor>
  <p:cmAuthor id="2" name="Weinberger, Kristin" initials="WK" lastIdx="7" clrIdx="1">
    <p:extLst>
      <p:ext uri="{19B8F6BF-5375-455C-9EA6-DF929625EA0E}">
        <p15:presenceInfo xmlns:p15="http://schemas.microsoft.com/office/powerpoint/2012/main" userId="S::weink1@bouldercolorado.gov::29ee250d-42af-4363-b9d8-f033a50b11d4" providerId="AD"/>
      </p:ext>
    </p:extLst>
  </p:cmAuthor>
  <p:cmAuthor id="3" name="Freeston, Jennelle" initials="FJ" lastIdx="4" clrIdx="2">
    <p:extLst>
      <p:ext uri="{19B8F6BF-5375-455C-9EA6-DF929625EA0E}">
        <p15:presenceInfo xmlns:p15="http://schemas.microsoft.com/office/powerpoint/2012/main" userId="S::FreeJ1@bouldercolorado.gov::ea6b1bfb-0ff2-4fcc-8bfe-f25aa19b06ef" providerId="AD"/>
      </p:ext>
    </p:extLst>
  </p:cmAuthor>
  <p:cmAuthor id="4" name="Yates,  Phillip" initials="YP" lastIdx="11" clrIdx="3">
    <p:extLst>
      <p:ext uri="{19B8F6BF-5375-455C-9EA6-DF929625EA0E}">
        <p15:presenceInfo xmlns:p15="http://schemas.microsoft.com/office/powerpoint/2012/main" userId="S::yatep1@bouldercolorado.gov::49d8c59f-2c09-4a92-8c3e-780794143dad" providerId="AD"/>
      </p:ext>
    </p:extLst>
  </p:cmAuthor>
  <p:cmAuthor id="5" name="Bries, Casey" initials="BC" lastIdx="3" clrIdx="4">
    <p:extLst>
      <p:ext uri="{19B8F6BF-5375-455C-9EA6-DF929625EA0E}">
        <p15:presenceInfo xmlns:p15="http://schemas.microsoft.com/office/powerpoint/2012/main" userId="S::briec1@bouldercolorado.gov::d874fbfb-f268-4902-9fb3-e402ddc6a079" providerId="AD"/>
      </p:ext>
    </p:extLst>
  </p:cmAuthor>
  <p:cmAuthor id="6" name="Ecklund, Alison" initials="EA" lastIdx="3" clrIdx="5">
    <p:extLst>
      <p:ext uri="{19B8F6BF-5375-455C-9EA6-DF929625EA0E}">
        <p15:presenceInfo xmlns:p15="http://schemas.microsoft.com/office/powerpoint/2012/main" userId="S::ecklunda@bouldercolorado.gov::52d87b72-a96d-4750-b583-0aa1ccc1259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BF78"/>
    <a:srgbClr val="5D566C"/>
    <a:srgbClr val="A09CA9"/>
    <a:srgbClr val="363048"/>
    <a:srgbClr val="C764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153E31-463A-48BF-86F5-8EFD840C618F}" v="4" dt="2020-06-09T20:48:32.1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94660"/>
  </p:normalViewPr>
  <p:slideViewPr>
    <p:cSldViewPr snapToGrid="0">
      <p:cViewPr varScale="1">
        <p:scale>
          <a:sx n="68" d="100"/>
          <a:sy n="68" d="100"/>
        </p:scale>
        <p:origin x="83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D349E6-A684-4A95-B3C6-C9E97C2BA275}" type="datetimeFigureOut">
              <a:rPr lang="en-US" smtClean="0"/>
              <a:t>6/9/2020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8C4CC4-BC26-4D0B-8F50-A2D2CB1FF92A}" type="slidenum">
              <a:rPr lang="en-US" smtClean="0"/>
              <a:t>‹#›</a:t>
            </a:fld>
            <a:endParaRPr lang="en-US" dirty="0"/>
          </a:p>
        </p:txBody>
      </p:sp>
    </p:spTree>
    <p:extLst>
      <p:ext uri="{BB962C8B-B14F-4D97-AF65-F5344CB8AC3E}">
        <p14:creationId xmlns:p14="http://schemas.microsoft.com/office/powerpoint/2010/main" val="2456095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DA5B0-11D9-4495-AE91-3BF960DDD4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1CF0A4-CD7A-4C3E-9B8E-8218E1AD43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3E2159-C6EE-49E5-83E5-2421D3086F88}"/>
              </a:ext>
            </a:extLst>
          </p:cNvPr>
          <p:cNvSpPr>
            <a:spLocks noGrp="1"/>
          </p:cNvSpPr>
          <p:nvPr>
            <p:ph type="dt" sz="half" idx="10"/>
          </p:nvPr>
        </p:nvSpPr>
        <p:spPr/>
        <p:txBody>
          <a:bodyPr/>
          <a:lstStyle/>
          <a:p>
            <a:fld id="{AF6B860E-27FA-40C0-A44B-768D32DFA016}" type="datetimeFigureOut">
              <a:rPr lang="en-US" smtClean="0"/>
              <a:t>6/9/2020</a:t>
            </a:fld>
            <a:endParaRPr lang="en-US" dirty="0"/>
          </a:p>
        </p:txBody>
      </p:sp>
      <p:sp>
        <p:nvSpPr>
          <p:cNvPr id="5" name="Footer Placeholder 4">
            <a:extLst>
              <a:ext uri="{FF2B5EF4-FFF2-40B4-BE49-F238E27FC236}">
                <a16:creationId xmlns:a16="http://schemas.microsoft.com/office/drawing/2014/main" id="{589E4BDE-8604-42CB-83F9-407C5F28160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899AF35-0638-4466-A011-1AAB7E718076}"/>
              </a:ext>
            </a:extLst>
          </p:cNvPr>
          <p:cNvSpPr>
            <a:spLocks noGrp="1"/>
          </p:cNvSpPr>
          <p:nvPr>
            <p:ph type="sldNum" sz="quarter" idx="12"/>
          </p:nvPr>
        </p:nvSpPr>
        <p:spPr/>
        <p:txBody>
          <a:bodyPr/>
          <a:lstStyle/>
          <a:p>
            <a:fld id="{AC0F87F8-3F76-4856-9751-99EAAD89A8A8}" type="slidenum">
              <a:rPr lang="en-US" smtClean="0"/>
              <a:t>‹#›</a:t>
            </a:fld>
            <a:endParaRPr lang="en-US" dirty="0"/>
          </a:p>
        </p:txBody>
      </p:sp>
    </p:spTree>
    <p:extLst>
      <p:ext uri="{BB962C8B-B14F-4D97-AF65-F5344CB8AC3E}">
        <p14:creationId xmlns:p14="http://schemas.microsoft.com/office/powerpoint/2010/main" val="2253598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09FEB-A1F7-4AE3-B999-A731BB7FA23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6A25D1-FB2F-4734-B928-8B9F46FE4A2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BE1243-8577-452E-9FEC-417A70ECE34C}"/>
              </a:ext>
            </a:extLst>
          </p:cNvPr>
          <p:cNvSpPr>
            <a:spLocks noGrp="1"/>
          </p:cNvSpPr>
          <p:nvPr>
            <p:ph type="dt" sz="half" idx="10"/>
          </p:nvPr>
        </p:nvSpPr>
        <p:spPr/>
        <p:txBody>
          <a:bodyPr/>
          <a:lstStyle/>
          <a:p>
            <a:fld id="{AF6B860E-27FA-40C0-A44B-768D32DFA016}" type="datetimeFigureOut">
              <a:rPr lang="en-US" smtClean="0"/>
              <a:t>6/9/2020</a:t>
            </a:fld>
            <a:endParaRPr lang="en-US" dirty="0"/>
          </a:p>
        </p:txBody>
      </p:sp>
      <p:sp>
        <p:nvSpPr>
          <p:cNvPr id="5" name="Footer Placeholder 4">
            <a:extLst>
              <a:ext uri="{FF2B5EF4-FFF2-40B4-BE49-F238E27FC236}">
                <a16:creationId xmlns:a16="http://schemas.microsoft.com/office/drawing/2014/main" id="{4A54E2FF-0125-4F18-98E5-4369BBFE4B5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3D66607-C847-4FAC-B096-1B6B964F6D7E}"/>
              </a:ext>
            </a:extLst>
          </p:cNvPr>
          <p:cNvSpPr>
            <a:spLocks noGrp="1"/>
          </p:cNvSpPr>
          <p:nvPr>
            <p:ph type="sldNum" sz="quarter" idx="12"/>
          </p:nvPr>
        </p:nvSpPr>
        <p:spPr/>
        <p:txBody>
          <a:bodyPr/>
          <a:lstStyle/>
          <a:p>
            <a:fld id="{AC0F87F8-3F76-4856-9751-99EAAD89A8A8}" type="slidenum">
              <a:rPr lang="en-US" smtClean="0"/>
              <a:t>‹#›</a:t>
            </a:fld>
            <a:endParaRPr lang="en-US" dirty="0"/>
          </a:p>
        </p:txBody>
      </p:sp>
    </p:spTree>
    <p:extLst>
      <p:ext uri="{BB962C8B-B14F-4D97-AF65-F5344CB8AC3E}">
        <p14:creationId xmlns:p14="http://schemas.microsoft.com/office/powerpoint/2010/main" val="3869521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8EA1C9-7E49-421F-BCA5-76E0969805A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4C98198-AEA7-41DE-954D-91880BD4DD8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B8DC21-AF65-46B0-9A1A-C95ED590B2C2}"/>
              </a:ext>
            </a:extLst>
          </p:cNvPr>
          <p:cNvSpPr>
            <a:spLocks noGrp="1"/>
          </p:cNvSpPr>
          <p:nvPr>
            <p:ph type="dt" sz="half" idx="10"/>
          </p:nvPr>
        </p:nvSpPr>
        <p:spPr/>
        <p:txBody>
          <a:bodyPr/>
          <a:lstStyle/>
          <a:p>
            <a:fld id="{AF6B860E-27FA-40C0-A44B-768D32DFA016}" type="datetimeFigureOut">
              <a:rPr lang="en-US" smtClean="0"/>
              <a:t>6/9/2020</a:t>
            </a:fld>
            <a:endParaRPr lang="en-US" dirty="0"/>
          </a:p>
        </p:txBody>
      </p:sp>
      <p:sp>
        <p:nvSpPr>
          <p:cNvPr id="5" name="Footer Placeholder 4">
            <a:extLst>
              <a:ext uri="{FF2B5EF4-FFF2-40B4-BE49-F238E27FC236}">
                <a16:creationId xmlns:a16="http://schemas.microsoft.com/office/drawing/2014/main" id="{E882AB43-0161-4362-A8A5-D310C80590D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AB22730-10C2-4529-B206-8495898BE114}"/>
              </a:ext>
            </a:extLst>
          </p:cNvPr>
          <p:cNvSpPr>
            <a:spLocks noGrp="1"/>
          </p:cNvSpPr>
          <p:nvPr>
            <p:ph type="sldNum" sz="quarter" idx="12"/>
          </p:nvPr>
        </p:nvSpPr>
        <p:spPr/>
        <p:txBody>
          <a:bodyPr/>
          <a:lstStyle/>
          <a:p>
            <a:fld id="{AC0F87F8-3F76-4856-9751-99EAAD89A8A8}" type="slidenum">
              <a:rPr lang="en-US" smtClean="0"/>
              <a:t>‹#›</a:t>
            </a:fld>
            <a:endParaRPr lang="en-US" dirty="0"/>
          </a:p>
        </p:txBody>
      </p:sp>
    </p:spTree>
    <p:extLst>
      <p:ext uri="{BB962C8B-B14F-4D97-AF65-F5344CB8AC3E}">
        <p14:creationId xmlns:p14="http://schemas.microsoft.com/office/powerpoint/2010/main" val="2845738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79E44-01E6-4A22-8FFD-B83DFD857A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8F24E1-B14B-45E3-92DC-3AC9EB93B49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8140B8-0273-44B2-81D5-9EA1E42ED62D}"/>
              </a:ext>
            </a:extLst>
          </p:cNvPr>
          <p:cNvSpPr>
            <a:spLocks noGrp="1"/>
          </p:cNvSpPr>
          <p:nvPr>
            <p:ph type="dt" sz="half" idx="10"/>
          </p:nvPr>
        </p:nvSpPr>
        <p:spPr/>
        <p:txBody>
          <a:bodyPr/>
          <a:lstStyle/>
          <a:p>
            <a:fld id="{AF6B860E-27FA-40C0-A44B-768D32DFA016}" type="datetimeFigureOut">
              <a:rPr lang="en-US" smtClean="0"/>
              <a:t>6/9/2020</a:t>
            </a:fld>
            <a:endParaRPr lang="en-US" dirty="0"/>
          </a:p>
        </p:txBody>
      </p:sp>
      <p:sp>
        <p:nvSpPr>
          <p:cNvPr id="5" name="Footer Placeholder 4">
            <a:extLst>
              <a:ext uri="{FF2B5EF4-FFF2-40B4-BE49-F238E27FC236}">
                <a16:creationId xmlns:a16="http://schemas.microsoft.com/office/drawing/2014/main" id="{DC9BC69F-5FE9-492A-AAF2-FD45BB38E63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C55D65C-68D0-4C28-93BB-7BD6662FEA44}"/>
              </a:ext>
            </a:extLst>
          </p:cNvPr>
          <p:cNvSpPr>
            <a:spLocks noGrp="1"/>
          </p:cNvSpPr>
          <p:nvPr>
            <p:ph type="sldNum" sz="quarter" idx="12"/>
          </p:nvPr>
        </p:nvSpPr>
        <p:spPr/>
        <p:txBody>
          <a:bodyPr/>
          <a:lstStyle/>
          <a:p>
            <a:fld id="{AC0F87F8-3F76-4856-9751-99EAAD89A8A8}" type="slidenum">
              <a:rPr lang="en-US" smtClean="0"/>
              <a:t>‹#›</a:t>
            </a:fld>
            <a:endParaRPr lang="en-US" dirty="0"/>
          </a:p>
        </p:txBody>
      </p:sp>
    </p:spTree>
    <p:extLst>
      <p:ext uri="{BB962C8B-B14F-4D97-AF65-F5344CB8AC3E}">
        <p14:creationId xmlns:p14="http://schemas.microsoft.com/office/powerpoint/2010/main" val="487530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46626-C098-4DDA-B995-451319EFA11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08A8722-D7E8-4055-A8A6-1F622CAE02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DBCDEAA-4A91-4548-A1C5-03C85DA109C9}"/>
              </a:ext>
            </a:extLst>
          </p:cNvPr>
          <p:cNvSpPr>
            <a:spLocks noGrp="1"/>
          </p:cNvSpPr>
          <p:nvPr>
            <p:ph type="dt" sz="half" idx="10"/>
          </p:nvPr>
        </p:nvSpPr>
        <p:spPr/>
        <p:txBody>
          <a:bodyPr/>
          <a:lstStyle/>
          <a:p>
            <a:fld id="{AF6B860E-27FA-40C0-A44B-768D32DFA016}" type="datetimeFigureOut">
              <a:rPr lang="en-US" smtClean="0"/>
              <a:t>6/9/2020</a:t>
            </a:fld>
            <a:endParaRPr lang="en-US" dirty="0"/>
          </a:p>
        </p:txBody>
      </p:sp>
      <p:sp>
        <p:nvSpPr>
          <p:cNvPr id="5" name="Footer Placeholder 4">
            <a:extLst>
              <a:ext uri="{FF2B5EF4-FFF2-40B4-BE49-F238E27FC236}">
                <a16:creationId xmlns:a16="http://schemas.microsoft.com/office/drawing/2014/main" id="{0B91A6A2-9A68-46FE-B3D2-76DB0D7521E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D2C0536-E875-429F-A63C-0052543AED82}"/>
              </a:ext>
            </a:extLst>
          </p:cNvPr>
          <p:cNvSpPr>
            <a:spLocks noGrp="1"/>
          </p:cNvSpPr>
          <p:nvPr>
            <p:ph type="sldNum" sz="quarter" idx="12"/>
          </p:nvPr>
        </p:nvSpPr>
        <p:spPr/>
        <p:txBody>
          <a:bodyPr/>
          <a:lstStyle/>
          <a:p>
            <a:fld id="{AC0F87F8-3F76-4856-9751-99EAAD89A8A8}" type="slidenum">
              <a:rPr lang="en-US" smtClean="0"/>
              <a:t>‹#›</a:t>
            </a:fld>
            <a:endParaRPr lang="en-US" dirty="0"/>
          </a:p>
        </p:txBody>
      </p:sp>
    </p:spTree>
    <p:extLst>
      <p:ext uri="{BB962C8B-B14F-4D97-AF65-F5344CB8AC3E}">
        <p14:creationId xmlns:p14="http://schemas.microsoft.com/office/powerpoint/2010/main" val="3000847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399AD-BFE7-4A5B-9A55-D4F6084B89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FE2574-B434-407D-A52D-410DBCA6DA3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B01923B-9BDA-4A00-9C1C-5ED758CABC5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6114C0D-BC54-4C2F-BC92-6DFCCC77AA4E}"/>
              </a:ext>
            </a:extLst>
          </p:cNvPr>
          <p:cNvSpPr>
            <a:spLocks noGrp="1"/>
          </p:cNvSpPr>
          <p:nvPr>
            <p:ph type="dt" sz="half" idx="10"/>
          </p:nvPr>
        </p:nvSpPr>
        <p:spPr/>
        <p:txBody>
          <a:bodyPr/>
          <a:lstStyle/>
          <a:p>
            <a:fld id="{AF6B860E-27FA-40C0-A44B-768D32DFA016}" type="datetimeFigureOut">
              <a:rPr lang="en-US" smtClean="0"/>
              <a:t>6/9/2020</a:t>
            </a:fld>
            <a:endParaRPr lang="en-US" dirty="0"/>
          </a:p>
        </p:txBody>
      </p:sp>
      <p:sp>
        <p:nvSpPr>
          <p:cNvPr id="6" name="Footer Placeholder 5">
            <a:extLst>
              <a:ext uri="{FF2B5EF4-FFF2-40B4-BE49-F238E27FC236}">
                <a16:creationId xmlns:a16="http://schemas.microsoft.com/office/drawing/2014/main" id="{E706E972-BEFB-4A2B-BDE6-12956D7986D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6AABC0-A384-44F3-AFE6-7E12B8E342DB}"/>
              </a:ext>
            </a:extLst>
          </p:cNvPr>
          <p:cNvSpPr>
            <a:spLocks noGrp="1"/>
          </p:cNvSpPr>
          <p:nvPr>
            <p:ph type="sldNum" sz="quarter" idx="12"/>
          </p:nvPr>
        </p:nvSpPr>
        <p:spPr/>
        <p:txBody>
          <a:bodyPr/>
          <a:lstStyle/>
          <a:p>
            <a:fld id="{AC0F87F8-3F76-4856-9751-99EAAD89A8A8}" type="slidenum">
              <a:rPr lang="en-US" smtClean="0"/>
              <a:t>‹#›</a:t>
            </a:fld>
            <a:endParaRPr lang="en-US" dirty="0"/>
          </a:p>
        </p:txBody>
      </p:sp>
    </p:spTree>
    <p:extLst>
      <p:ext uri="{BB962C8B-B14F-4D97-AF65-F5344CB8AC3E}">
        <p14:creationId xmlns:p14="http://schemas.microsoft.com/office/powerpoint/2010/main" val="4095430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57F3B-D518-4878-AA4B-ED77B918F4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5E2E3C1-1C69-44FB-9254-C52AB6163F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39A033B-6DFD-4F6B-9695-F58DDAB8445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56019B1-2332-4BE6-AF16-2170DB756B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57BEDE0-CD0A-4FBE-BFF0-A17DCA1F339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FCEC47-A45F-4357-8AF6-796653EF524B}"/>
              </a:ext>
            </a:extLst>
          </p:cNvPr>
          <p:cNvSpPr>
            <a:spLocks noGrp="1"/>
          </p:cNvSpPr>
          <p:nvPr>
            <p:ph type="dt" sz="half" idx="10"/>
          </p:nvPr>
        </p:nvSpPr>
        <p:spPr/>
        <p:txBody>
          <a:bodyPr/>
          <a:lstStyle/>
          <a:p>
            <a:fld id="{AF6B860E-27FA-40C0-A44B-768D32DFA016}" type="datetimeFigureOut">
              <a:rPr lang="en-US" smtClean="0"/>
              <a:t>6/9/2020</a:t>
            </a:fld>
            <a:endParaRPr lang="en-US" dirty="0"/>
          </a:p>
        </p:txBody>
      </p:sp>
      <p:sp>
        <p:nvSpPr>
          <p:cNvPr id="8" name="Footer Placeholder 7">
            <a:extLst>
              <a:ext uri="{FF2B5EF4-FFF2-40B4-BE49-F238E27FC236}">
                <a16:creationId xmlns:a16="http://schemas.microsoft.com/office/drawing/2014/main" id="{C45BE0F6-B08A-44DF-87D8-F800D06F0A6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E310EEB-81B1-43C0-B89A-D41B393E89C0}"/>
              </a:ext>
            </a:extLst>
          </p:cNvPr>
          <p:cNvSpPr>
            <a:spLocks noGrp="1"/>
          </p:cNvSpPr>
          <p:nvPr>
            <p:ph type="sldNum" sz="quarter" idx="12"/>
          </p:nvPr>
        </p:nvSpPr>
        <p:spPr/>
        <p:txBody>
          <a:bodyPr/>
          <a:lstStyle/>
          <a:p>
            <a:fld id="{AC0F87F8-3F76-4856-9751-99EAAD89A8A8}" type="slidenum">
              <a:rPr lang="en-US" smtClean="0"/>
              <a:t>‹#›</a:t>
            </a:fld>
            <a:endParaRPr lang="en-US" dirty="0"/>
          </a:p>
        </p:txBody>
      </p:sp>
    </p:spTree>
    <p:extLst>
      <p:ext uri="{BB962C8B-B14F-4D97-AF65-F5344CB8AC3E}">
        <p14:creationId xmlns:p14="http://schemas.microsoft.com/office/powerpoint/2010/main" val="424347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25A26-1CE1-444F-A884-213027DDB4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187B2A5-D234-4AB3-B447-EB19D29004FE}"/>
              </a:ext>
            </a:extLst>
          </p:cNvPr>
          <p:cNvSpPr>
            <a:spLocks noGrp="1"/>
          </p:cNvSpPr>
          <p:nvPr>
            <p:ph type="dt" sz="half" idx="10"/>
          </p:nvPr>
        </p:nvSpPr>
        <p:spPr/>
        <p:txBody>
          <a:bodyPr/>
          <a:lstStyle/>
          <a:p>
            <a:fld id="{AF6B860E-27FA-40C0-A44B-768D32DFA016}" type="datetimeFigureOut">
              <a:rPr lang="en-US" smtClean="0"/>
              <a:t>6/9/2020</a:t>
            </a:fld>
            <a:endParaRPr lang="en-US" dirty="0"/>
          </a:p>
        </p:txBody>
      </p:sp>
      <p:sp>
        <p:nvSpPr>
          <p:cNvPr id="4" name="Footer Placeholder 3">
            <a:extLst>
              <a:ext uri="{FF2B5EF4-FFF2-40B4-BE49-F238E27FC236}">
                <a16:creationId xmlns:a16="http://schemas.microsoft.com/office/drawing/2014/main" id="{93DF922B-F735-4E3E-A455-F59DB0487AB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E4C35CC-983C-4A92-B549-5C0D86A66D46}"/>
              </a:ext>
            </a:extLst>
          </p:cNvPr>
          <p:cNvSpPr>
            <a:spLocks noGrp="1"/>
          </p:cNvSpPr>
          <p:nvPr>
            <p:ph type="sldNum" sz="quarter" idx="12"/>
          </p:nvPr>
        </p:nvSpPr>
        <p:spPr/>
        <p:txBody>
          <a:bodyPr/>
          <a:lstStyle/>
          <a:p>
            <a:fld id="{AC0F87F8-3F76-4856-9751-99EAAD89A8A8}" type="slidenum">
              <a:rPr lang="en-US" smtClean="0"/>
              <a:t>‹#›</a:t>
            </a:fld>
            <a:endParaRPr lang="en-US" dirty="0"/>
          </a:p>
        </p:txBody>
      </p:sp>
    </p:spTree>
    <p:extLst>
      <p:ext uri="{BB962C8B-B14F-4D97-AF65-F5344CB8AC3E}">
        <p14:creationId xmlns:p14="http://schemas.microsoft.com/office/powerpoint/2010/main" val="1015368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A52E85-E20A-42B3-A91C-94B09E5A6689}"/>
              </a:ext>
            </a:extLst>
          </p:cNvPr>
          <p:cNvSpPr>
            <a:spLocks noGrp="1"/>
          </p:cNvSpPr>
          <p:nvPr>
            <p:ph type="dt" sz="half" idx="10"/>
          </p:nvPr>
        </p:nvSpPr>
        <p:spPr>
          <a:xfrm>
            <a:off x="838200" y="6356350"/>
            <a:ext cx="2743200" cy="365125"/>
          </a:xfrm>
        </p:spPr>
        <p:txBody>
          <a:bodyPr/>
          <a:lstStyle/>
          <a:p>
            <a:fld id="{AF6B860E-27FA-40C0-A44B-768D32DFA016}" type="datetimeFigureOut">
              <a:rPr lang="en-US" smtClean="0"/>
              <a:t>6/9/2020</a:t>
            </a:fld>
            <a:endParaRPr lang="en-US" dirty="0"/>
          </a:p>
        </p:txBody>
      </p:sp>
      <p:sp>
        <p:nvSpPr>
          <p:cNvPr id="3" name="Footer Placeholder 2">
            <a:extLst>
              <a:ext uri="{FF2B5EF4-FFF2-40B4-BE49-F238E27FC236}">
                <a16:creationId xmlns:a16="http://schemas.microsoft.com/office/drawing/2014/main" id="{67C3E7A6-7169-4441-9533-E8B5C6EF818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F517B88-0561-4550-8353-3DB57FF4FF87}"/>
              </a:ext>
            </a:extLst>
          </p:cNvPr>
          <p:cNvSpPr>
            <a:spLocks noGrp="1"/>
          </p:cNvSpPr>
          <p:nvPr>
            <p:ph type="sldNum" sz="quarter" idx="12"/>
          </p:nvPr>
        </p:nvSpPr>
        <p:spPr/>
        <p:txBody>
          <a:bodyPr/>
          <a:lstStyle/>
          <a:p>
            <a:fld id="{AC0F87F8-3F76-4856-9751-99EAAD89A8A8}" type="slidenum">
              <a:rPr lang="en-US" smtClean="0"/>
              <a:t>‹#›</a:t>
            </a:fld>
            <a:endParaRPr lang="en-US" dirty="0"/>
          </a:p>
        </p:txBody>
      </p:sp>
    </p:spTree>
    <p:extLst>
      <p:ext uri="{BB962C8B-B14F-4D97-AF65-F5344CB8AC3E}">
        <p14:creationId xmlns:p14="http://schemas.microsoft.com/office/powerpoint/2010/main" val="11036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DAB20-D693-4ED4-8546-9200C254A5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BF00EE-8049-48F5-989B-C2DECEDD88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D310C23-0C82-4623-A1FA-9B29083BFD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217A1E6-6270-4C8A-AE61-D1F3E693F39B}"/>
              </a:ext>
            </a:extLst>
          </p:cNvPr>
          <p:cNvSpPr>
            <a:spLocks noGrp="1"/>
          </p:cNvSpPr>
          <p:nvPr>
            <p:ph type="dt" sz="half" idx="10"/>
          </p:nvPr>
        </p:nvSpPr>
        <p:spPr/>
        <p:txBody>
          <a:bodyPr/>
          <a:lstStyle/>
          <a:p>
            <a:fld id="{AF6B860E-27FA-40C0-A44B-768D32DFA016}" type="datetimeFigureOut">
              <a:rPr lang="en-US" smtClean="0"/>
              <a:t>6/9/2020</a:t>
            </a:fld>
            <a:endParaRPr lang="en-US" dirty="0"/>
          </a:p>
        </p:txBody>
      </p:sp>
      <p:sp>
        <p:nvSpPr>
          <p:cNvPr id="6" name="Footer Placeholder 5">
            <a:extLst>
              <a:ext uri="{FF2B5EF4-FFF2-40B4-BE49-F238E27FC236}">
                <a16:creationId xmlns:a16="http://schemas.microsoft.com/office/drawing/2014/main" id="{94702273-6F96-47AF-B713-7C09E84D1A9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27BBFE5-0FA6-4D28-892C-4D4292CA00F6}"/>
              </a:ext>
            </a:extLst>
          </p:cNvPr>
          <p:cNvSpPr>
            <a:spLocks noGrp="1"/>
          </p:cNvSpPr>
          <p:nvPr>
            <p:ph type="sldNum" sz="quarter" idx="12"/>
          </p:nvPr>
        </p:nvSpPr>
        <p:spPr/>
        <p:txBody>
          <a:bodyPr/>
          <a:lstStyle/>
          <a:p>
            <a:fld id="{AC0F87F8-3F76-4856-9751-99EAAD89A8A8}" type="slidenum">
              <a:rPr lang="en-US" smtClean="0"/>
              <a:t>‹#›</a:t>
            </a:fld>
            <a:endParaRPr lang="en-US" dirty="0"/>
          </a:p>
        </p:txBody>
      </p:sp>
    </p:spTree>
    <p:extLst>
      <p:ext uri="{BB962C8B-B14F-4D97-AF65-F5344CB8AC3E}">
        <p14:creationId xmlns:p14="http://schemas.microsoft.com/office/powerpoint/2010/main" val="413735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83031-2502-4EBF-B53D-77D9CB3898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32EDA4-5919-401B-9C6D-F0FA10B19D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49CA072-024D-4023-A9EA-9726BEF19C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E95AF5D-703D-43E4-977F-FA5EAD15EFD6}"/>
              </a:ext>
            </a:extLst>
          </p:cNvPr>
          <p:cNvSpPr>
            <a:spLocks noGrp="1"/>
          </p:cNvSpPr>
          <p:nvPr>
            <p:ph type="dt" sz="half" idx="10"/>
          </p:nvPr>
        </p:nvSpPr>
        <p:spPr/>
        <p:txBody>
          <a:bodyPr/>
          <a:lstStyle/>
          <a:p>
            <a:fld id="{AF6B860E-27FA-40C0-A44B-768D32DFA016}" type="datetimeFigureOut">
              <a:rPr lang="en-US" smtClean="0"/>
              <a:t>6/9/2020</a:t>
            </a:fld>
            <a:endParaRPr lang="en-US" dirty="0"/>
          </a:p>
        </p:txBody>
      </p:sp>
      <p:sp>
        <p:nvSpPr>
          <p:cNvPr id="6" name="Footer Placeholder 5">
            <a:extLst>
              <a:ext uri="{FF2B5EF4-FFF2-40B4-BE49-F238E27FC236}">
                <a16:creationId xmlns:a16="http://schemas.microsoft.com/office/drawing/2014/main" id="{512E6CC3-6F01-4944-9EE4-087A3E15421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97CC2FD-AAC9-4436-AD73-6362907B869E}"/>
              </a:ext>
            </a:extLst>
          </p:cNvPr>
          <p:cNvSpPr>
            <a:spLocks noGrp="1"/>
          </p:cNvSpPr>
          <p:nvPr>
            <p:ph type="sldNum" sz="quarter" idx="12"/>
          </p:nvPr>
        </p:nvSpPr>
        <p:spPr/>
        <p:txBody>
          <a:bodyPr/>
          <a:lstStyle/>
          <a:p>
            <a:fld id="{AC0F87F8-3F76-4856-9751-99EAAD89A8A8}" type="slidenum">
              <a:rPr lang="en-US" smtClean="0"/>
              <a:t>‹#›</a:t>
            </a:fld>
            <a:endParaRPr lang="en-US" dirty="0"/>
          </a:p>
        </p:txBody>
      </p:sp>
    </p:spTree>
    <p:extLst>
      <p:ext uri="{BB962C8B-B14F-4D97-AF65-F5344CB8AC3E}">
        <p14:creationId xmlns:p14="http://schemas.microsoft.com/office/powerpoint/2010/main" val="475603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8AF806-B61C-4444-AFB7-7369380A26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6CEE153-87E9-48FE-8096-A49F8FEBA1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913E48-4A0A-458E-B35D-3F02ABE475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6B860E-27FA-40C0-A44B-768D32DFA016}" type="datetimeFigureOut">
              <a:rPr lang="en-US" smtClean="0"/>
              <a:t>6/9/2020</a:t>
            </a:fld>
            <a:endParaRPr lang="en-US" dirty="0"/>
          </a:p>
        </p:txBody>
      </p:sp>
      <p:sp>
        <p:nvSpPr>
          <p:cNvPr id="5" name="Footer Placeholder 4">
            <a:extLst>
              <a:ext uri="{FF2B5EF4-FFF2-40B4-BE49-F238E27FC236}">
                <a16:creationId xmlns:a16="http://schemas.microsoft.com/office/drawing/2014/main" id="{89AEC1CF-A5AF-4899-BE89-7E8973F71B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EF07129-EE0E-4B49-8550-A9DB3E140F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0F87F8-3F76-4856-9751-99EAAD89A8A8}" type="slidenum">
              <a:rPr lang="en-US" smtClean="0"/>
              <a:t>‹#›</a:t>
            </a:fld>
            <a:endParaRPr lang="en-US" dirty="0"/>
          </a:p>
        </p:txBody>
      </p:sp>
    </p:spTree>
    <p:extLst>
      <p:ext uri="{BB962C8B-B14F-4D97-AF65-F5344CB8AC3E}">
        <p14:creationId xmlns:p14="http://schemas.microsoft.com/office/powerpoint/2010/main" val="7486507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mailto:kelschk@boulderlibrary.org" TargetMode="External"/><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s://covid19.colorado.gov/mask-guidance" TargetMode="Externa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3.jpeg"/><Relationship Id="rId4" Type="http://schemas.openxmlformats.org/officeDocument/2006/relationships/hyperlink" Target="https://covid19.colorado.gov/cleaning-guidanc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6C365A40-2047-43DB-A586-EC97DFE2D215}"/>
              </a:ext>
            </a:extLst>
          </p:cNvPr>
          <p:cNvSpPr txBox="1"/>
          <p:nvPr/>
        </p:nvSpPr>
        <p:spPr>
          <a:xfrm>
            <a:off x="7058563" y="2493362"/>
            <a:ext cx="4507245" cy="2047828"/>
          </a:xfrm>
          <a:prstGeom prst="rect">
            <a:avLst/>
          </a:prstGeom>
        </p:spPr>
        <p:txBody>
          <a:bodyPr vert="horz" lIns="91440" tIns="45720" rIns="91440" bIns="45720" rtlCol="0" anchor="b">
            <a:normAutofit/>
          </a:bodyPr>
          <a:lstStyle/>
          <a:p>
            <a:pPr lvl="2">
              <a:lnSpc>
                <a:spcPct val="90000"/>
              </a:lnSpc>
              <a:spcBef>
                <a:spcPct val="0"/>
              </a:spcBef>
              <a:spcAft>
                <a:spcPts val="600"/>
              </a:spcAft>
            </a:pPr>
            <a:r>
              <a:rPr lang="en-US" sz="4000" b="1" dirty="0">
                <a:solidFill>
                  <a:schemeClr val="accent1"/>
                </a:solidFill>
                <a:latin typeface="+mj-lt"/>
                <a:ea typeface="+mj-ea"/>
                <a:cs typeface="+mj-cs"/>
              </a:rPr>
              <a:t>Book Drop Helper and Sorter Training</a:t>
            </a:r>
          </a:p>
        </p:txBody>
      </p:sp>
      <p:sp>
        <p:nvSpPr>
          <p:cNvPr id="18" name="Rectangle 17">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1F49CE81-B2F4-47B2-9D4A-886DCE0A840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21" name="Rectangle 64">
              <a:extLst>
                <a:ext uri="{FF2B5EF4-FFF2-40B4-BE49-F238E27FC236}">
                  <a16:creationId xmlns:a16="http://schemas.microsoft.com/office/drawing/2014/main" id="{4BE32177-3EAD-42DA-997C-8DAE1BFEE5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66">
              <a:extLst>
                <a:ext uri="{FF2B5EF4-FFF2-40B4-BE49-F238E27FC236}">
                  <a16:creationId xmlns:a16="http://schemas.microsoft.com/office/drawing/2014/main" id="{A0DEE160-9825-4DB5-8188-911AC13EA7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64">
              <a:extLst>
                <a:ext uri="{FF2B5EF4-FFF2-40B4-BE49-F238E27FC236}">
                  <a16:creationId xmlns:a16="http://schemas.microsoft.com/office/drawing/2014/main" id="{9C5FEDB5-0AEE-40E4-9CA6-6718B956D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66">
              <a:extLst>
                <a:ext uri="{FF2B5EF4-FFF2-40B4-BE49-F238E27FC236}">
                  <a16:creationId xmlns:a16="http://schemas.microsoft.com/office/drawing/2014/main" id="{1A11DF2D-1D4B-45DA-906B-2A1F84C996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64">
              <a:extLst>
                <a:ext uri="{FF2B5EF4-FFF2-40B4-BE49-F238E27FC236}">
                  <a16:creationId xmlns:a16="http://schemas.microsoft.com/office/drawing/2014/main" id="{B6A5BAC0-9806-4124-A584-7F924A6589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66">
              <a:extLst>
                <a:ext uri="{FF2B5EF4-FFF2-40B4-BE49-F238E27FC236}">
                  <a16:creationId xmlns:a16="http://schemas.microsoft.com/office/drawing/2014/main" id="{A8F6BFA3-38BE-4F0A-94D9-EF0E6EA01A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64">
              <a:extLst>
                <a:ext uri="{FF2B5EF4-FFF2-40B4-BE49-F238E27FC236}">
                  <a16:creationId xmlns:a16="http://schemas.microsoft.com/office/drawing/2014/main" id="{BE6BCF21-959F-419E-BCA4-B20AF92EF4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66">
              <a:extLst>
                <a:ext uri="{FF2B5EF4-FFF2-40B4-BE49-F238E27FC236}">
                  <a16:creationId xmlns:a16="http://schemas.microsoft.com/office/drawing/2014/main" id="{54B6E037-E222-42EB-9AEB-C45EF2090A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64">
              <a:extLst>
                <a:ext uri="{FF2B5EF4-FFF2-40B4-BE49-F238E27FC236}">
                  <a16:creationId xmlns:a16="http://schemas.microsoft.com/office/drawing/2014/main" id="{A0494426-372E-42B8-87E1-170F1B596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66">
              <a:extLst>
                <a:ext uri="{FF2B5EF4-FFF2-40B4-BE49-F238E27FC236}">
                  <a16:creationId xmlns:a16="http://schemas.microsoft.com/office/drawing/2014/main" id="{14DB5AB5-5D73-4375-8CF4-DF4B7A5D7F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64">
              <a:extLst>
                <a:ext uri="{FF2B5EF4-FFF2-40B4-BE49-F238E27FC236}">
                  <a16:creationId xmlns:a16="http://schemas.microsoft.com/office/drawing/2014/main" id="{009B2A6E-6D36-4A9A-AFAA-CF4D85914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66">
              <a:extLst>
                <a:ext uri="{FF2B5EF4-FFF2-40B4-BE49-F238E27FC236}">
                  <a16:creationId xmlns:a16="http://schemas.microsoft.com/office/drawing/2014/main" id="{85DC0718-B29F-47A6-931F-F0EF9FA995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64">
              <a:extLst>
                <a:ext uri="{FF2B5EF4-FFF2-40B4-BE49-F238E27FC236}">
                  <a16:creationId xmlns:a16="http://schemas.microsoft.com/office/drawing/2014/main" id="{AAED958D-AFCC-4BEF-818A-EFF7E41D17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66">
              <a:extLst>
                <a:ext uri="{FF2B5EF4-FFF2-40B4-BE49-F238E27FC236}">
                  <a16:creationId xmlns:a16="http://schemas.microsoft.com/office/drawing/2014/main" id="{C216DD5A-D1AE-429E-937E-456A50345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64">
              <a:extLst>
                <a:ext uri="{FF2B5EF4-FFF2-40B4-BE49-F238E27FC236}">
                  <a16:creationId xmlns:a16="http://schemas.microsoft.com/office/drawing/2014/main" id="{A845B253-9DEE-45AC-AADA-FAA6812C39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66">
              <a:extLst>
                <a:ext uri="{FF2B5EF4-FFF2-40B4-BE49-F238E27FC236}">
                  <a16:creationId xmlns:a16="http://schemas.microsoft.com/office/drawing/2014/main" id="{CE7B6CBF-757B-4B55-84CB-062B712D38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64">
              <a:extLst>
                <a:ext uri="{FF2B5EF4-FFF2-40B4-BE49-F238E27FC236}">
                  <a16:creationId xmlns:a16="http://schemas.microsoft.com/office/drawing/2014/main" id="{2CC28C7A-EF33-43D3-90CD-DCAC92546A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66">
              <a:extLst>
                <a:ext uri="{FF2B5EF4-FFF2-40B4-BE49-F238E27FC236}">
                  <a16:creationId xmlns:a16="http://schemas.microsoft.com/office/drawing/2014/main" id="{BC0C9DCF-F15B-4B7A-A16B-37B4335E6B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64">
              <a:extLst>
                <a:ext uri="{FF2B5EF4-FFF2-40B4-BE49-F238E27FC236}">
                  <a16:creationId xmlns:a16="http://schemas.microsoft.com/office/drawing/2014/main" id="{94991FD1-406A-4958-87D4-8DFA9FEA4C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66">
              <a:extLst>
                <a:ext uri="{FF2B5EF4-FFF2-40B4-BE49-F238E27FC236}">
                  <a16:creationId xmlns:a16="http://schemas.microsoft.com/office/drawing/2014/main" id="{5CD32F69-27AD-4088-877C-E2A40F8B07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8" name="Picture 7">
            <a:extLst>
              <a:ext uri="{FF2B5EF4-FFF2-40B4-BE49-F238E27FC236}">
                <a16:creationId xmlns:a16="http://schemas.microsoft.com/office/drawing/2014/main" id="{8BAC03AA-D715-42CE-9A00-52866427E3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5462" y="5640278"/>
            <a:ext cx="2625231" cy="1144837"/>
          </a:xfrm>
          <a:prstGeom prst="rect">
            <a:avLst/>
          </a:prstGeom>
        </p:spPr>
      </p:pic>
      <p:sp>
        <p:nvSpPr>
          <p:cNvPr id="42" name="Rectangle 41">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5CB4B452-AA7D-4AEE-AA77-9F7EACB33D46}"/>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1116498" y="2154745"/>
            <a:ext cx="6008201" cy="4276318"/>
          </a:xfrm>
          <a:prstGeom prst="rect">
            <a:avLst/>
          </a:prstGeom>
          <a:noFill/>
        </p:spPr>
      </p:pic>
      <p:pic>
        <p:nvPicPr>
          <p:cNvPr id="1026" name="Picture 2">
            <a:extLst>
              <a:ext uri="{FF2B5EF4-FFF2-40B4-BE49-F238E27FC236}">
                <a16:creationId xmlns:a16="http://schemas.microsoft.com/office/drawing/2014/main" id="{461C0259-CD54-4E81-986E-DA6E2863E9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4223" y="196879"/>
            <a:ext cx="4733925" cy="1495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6987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5D5C757-23DB-412F-B7EF-3752DB301358}"/>
              </a:ext>
            </a:extLst>
          </p:cNvPr>
          <p:cNvPicPr/>
          <p:nvPr/>
        </p:nvPicPr>
        <p:blipFill rotWithShape="1">
          <a:blip r:embed="rId2" cstate="print">
            <a:extLst>
              <a:ext uri="{28A0092B-C50C-407E-A947-70E740481C1C}">
                <a14:useLocalDpi xmlns:a14="http://schemas.microsoft.com/office/drawing/2010/main" val="0"/>
              </a:ext>
            </a:extLst>
          </a:blip>
          <a:srcRect l="24227" t="2609" r="41403" b="-5585"/>
          <a:stretch/>
        </p:blipFill>
        <p:spPr bwMode="auto">
          <a:xfrm>
            <a:off x="0" y="0"/>
            <a:ext cx="2983261" cy="7062240"/>
          </a:xfrm>
          <a:prstGeom prst="rect">
            <a:avLst/>
          </a:prstGeom>
          <a:noFill/>
        </p:spPr>
      </p:pic>
      <p:sp>
        <p:nvSpPr>
          <p:cNvPr id="8" name="Content Placeholder 2">
            <a:extLst>
              <a:ext uri="{FF2B5EF4-FFF2-40B4-BE49-F238E27FC236}">
                <a16:creationId xmlns:a16="http://schemas.microsoft.com/office/drawing/2014/main" id="{B52E2EA4-0A88-4132-A64B-3658F007E7D1}"/>
              </a:ext>
            </a:extLst>
          </p:cNvPr>
          <p:cNvSpPr txBox="1">
            <a:spLocks/>
          </p:cNvSpPr>
          <p:nvPr/>
        </p:nvSpPr>
        <p:spPr>
          <a:xfrm>
            <a:off x="3446586" y="1543376"/>
            <a:ext cx="8384344" cy="531462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Whitney"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Whitney"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solidFill>
                <a:latin typeface="Whitney"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solidFill>
                <a:latin typeface="Whitney"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lvl="0">
              <a:buFont typeface="Wingdings" panose="05000000000000000000" pitchFamily="2" charset="2"/>
              <a:buChar char="Ø"/>
            </a:pPr>
            <a:r>
              <a:rPr lang="en-US" dirty="0"/>
              <a:t>Picking up the bin near the Canyon entrance</a:t>
            </a:r>
            <a:endParaRPr lang="en-US" sz="2800" dirty="0"/>
          </a:p>
          <a:p>
            <a:pPr lvl="0">
              <a:buFont typeface="Wingdings" panose="05000000000000000000" pitchFamily="2" charset="2"/>
              <a:buChar char="Ø"/>
            </a:pPr>
            <a:r>
              <a:rPr lang="en-US" dirty="0"/>
              <a:t>Opening, emptying, and closing the Canyon book drop</a:t>
            </a:r>
            <a:endParaRPr lang="en-US" sz="2800" dirty="0"/>
          </a:p>
          <a:p>
            <a:pPr lvl="0">
              <a:buFont typeface="Wingdings" panose="05000000000000000000" pitchFamily="2" charset="2"/>
              <a:buChar char="Ø"/>
            </a:pPr>
            <a:r>
              <a:rPr lang="en-US" dirty="0"/>
              <a:t>Re-entering into the Canyon library entrance</a:t>
            </a:r>
            <a:endParaRPr lang="en-US" sz="2800" dirty="0"/>
          </a:p>
          <a:p>
            <a:pPr lvl="0">
              <a:buFont typeface="Wingdings" panose="05000000000000000000" pitchFamily="2" charset="2"/>
              <a:buChar char="Ø"/>
            </a:pPr>
            <a:r>
              <a:rPr lang="en-US" dirty="0"/>
              <a:t>Crossing the library with the bin</a:t>
            </a:r>
            <a:endParaRPr lang="en-US" sz="2800" dirty="0"/>
          </a:p>
          <a:p>
            <a:pPr>
              <a:buFont typeface="Wingdings" panose="05000000000000000000" pitchFamily="2" charset="2"/>
              <a:buChar char="Ø"/>
            </a:pPr>
            <a:r>
              <a:rPr lang="en-US" dirty="0"/>
              <a:t>Sorting books; includes clarity on books from Prospector materials (not FLC)</a:t>
            </a:r>
            <a:endParaRPr lang="en-US" sz="2800" dirty="0"/>
          </a:p>
          <a:p>
            <a:pPr lvl="0">
              <a:buFont typeface="Wingdings" panose="05000000000000000000" pitchFamily="2" charset="2"/>
              <a:buChar char="Ø"/>
            </a:pPr>
            <a:r>
              <a:rPr lang="en-US" dirty="0"/>
              <a:t>Returning the keys and volunteer badge</a:t>
            </a:r>
            <a:endParaRPr lang="en-US" sz="2800" dirty="0"/>
          </a:p>
          <a:p>
            <a:pPr marL="914400" lvl="2" indent="0">
              <a:buNone/>
              <a:defRPr/>
            </a:pPr>
            <a:endParaRPr lang="en-US" sz="2000" dirty="0">
              <a:solidFill>
                <a:srgbClr val="363048"/>
              </a:solidFill>
              <a:latin typeface="Arial" panose="020B0604020202020204" pitchFamily="34" charset="0"/>
              <a:cs typeface="Arial" panose="020B0604020202020204" pitchFamily="34" charset="0"/>
            </a:endParaRPr>
          </a:p>
          <a:p>
            <a:pPr marL="914400" lvl="2" indent="0">
              <a:buNone/>
              <a:defRPr/>
            </a:pPr>
            <a:endParaRPr kumimoji="0" lang="en-US" sz="2000" b="0" i="0" u="none" strike="noStrike" kern="1200" cap="none" spc="0" normalizeH="0" baseline="0" noProof="0" dirty="0">
              <a:ln>
                <a:noFill/>
              </a:ln>
              <a:solidFill>
                <a:srgbClr val="363048"/>
              </a:solidFill>
              <a:effectLst/>
              <a:uLnTx/>
              <a:uFillTx/>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B1A12BEB-4E83-4A27-849C-B2DFDF025032}"/>
              </a:ext>
            </a:extLst>
          </p:cNvPr>
          <p:cNvSpPr txBox="1"/>
          <p:nvPr/>
        </p:nvSpPr>
        <p:spPr>
          <a:xfrm>
            <a:off x="2898088" y="302696"/>
            <a:ext cx="8510810" cy="978729"/>
          </a:xfrm>
          <a:prstGeom prst="rect">
            <a:avLst/>
          </a:prstGeom>
          <a:noFill/>
        </p:spPr>
        <p:txBody>
          <a:bodyPr wrap="square" rtlCol="0" anchor="t">
            <a:spAutoFit/>
          </a:bodyPr>
          <a:lstStyle/>
          <a:p>
            <a:pPr algn="ctr">
              <a:lnSpc>
                <a:spcPct val="90000"/>
              </a:lnSpc>
              <a:spcBef>
                <a:spcPts val="1000"/>
              </a:spcBef>
              <a:defRPr/>
            </a:pPr>
            <a:r>
              <a:rPr lang="en-US" sz="3200" b="1" dirty="0">
                <a:solidFill>
                  <a:schemeClr val="accent1"/>
                </a:solidFill>
                <a:latin typeface="Trebuchet MS"/>
              </a:rPr>
              <a:t>Next you will be asked to view the video to learn these aspects of your role:</a:t>
            </a:r>
            <a:endParaRPr lang="en-US" sz="3000" dirty="0">
              <a:solidFill>
                <a:srgbClr val="B4BF78"/>
              </a:solidFill>
              <a:latin typeface="Trebuchet MS"/>
            </a:endParaRPr>
          </a:p>
        </p:txBody>
      </p:sp>
      <p:pic>
        <p:nvPicPr>
          <p:cNvPr id="11" name="Picture 2">
            <a:extLst>
              <a:ext uri="{FF2B5EF4-FFF2-40B4-BE49-F238E27FC236}">
                <a16:creationId xmlns:a16="http://schemas.microsoft.com/office/drawing/2014/main" id="{DC02FF1F-D913-4916-98E1-97D09C68B9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07258"/>
            <a:ext cx="2983261" cy="1137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6138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5D5C757-23DB-412F-B7EF-3752DB301358}"/>
              </a:ext>
            </a:extLst>
          </p:cNvPr>
          <p:cNvPicPr/>
          <p:nvPr/>
        </p:nvPicPr>
        <p:blipFill rotWithShape="1">
          <a:blip r:embed="rId2" cstate="print">
            <a:extLst>
              <a:ext uri="{28A0092B-C50C-407E-A947-70E740481C1C}">
                <a14:useLocalDpi xmlns:a14="http://schemas.microsoft.com/office/drawing/2010/main" val="0"/>
              </a:ext>
            </a:extLst>
          </a:blip>
          <a:srcRect l="24227" t="2609" r="41403" b="-5585"/>
          <a:stretch/>
        </p:blipFill>
        <p:spPr bwMode="auto">
          <a:xfrm>
            <a:off x="0" y="0"/>
            <a:ext cx="2983261" cy="7062240"/>
          </a:xfrm>
          <a:prstGeom prst="rect">
            <a:avLst/>
          </a:prstGeom>
          <a:noFill/>
        </p:spPr>
      </p:pic>
      <p:sp>
        <p:nvSpPr>
          <p:cNvPr id="8" name="Content Placeholder 2">
            <a:extLst>
              <a:ext uri="{FF2B5EF4-FFF2-40B4-BE49-F238E27FC236}">
                <a16:creationId xmlns:a16="http://schemas.microsoft.com/office/drawing/2014/main" id="{B52E2EA4-0A88-4132-A64B-3658F007E7D1}"/>
              </a:ext>
            </a:extLst>
          </p:cNvPr>
          <p:cNvSpPr txBox="1">
            <a:spLocks/>
          </p:cNvSpPr>
          <p:nvPr/>
        </p:nvSpPr>
        <p:spPr>
          <a:xfrm>
            <a:off x="3446586" y="1543376"/>
            <a:ext cx="8384344" cy="531462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Whitney"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Whitney"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solidFill>
                <a:latin typeface="Whitney"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solidFill>
                <a:latin typeface="Whitney"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lvl="0" indent="0" algn="ctr">
              <a:buNone/>
            </a:pPr>
            <a:r>
              <a:rPr lang="en-US" sz="4400" dirty="0"/>
              <a:t> Video of picking up the Canyon bin and bringing it back to the Prospector sorting room</a:t>
            </a:r>
          </a:p>
          <a:p>
            <a:pPr marL="914400" lvl="2" indent="0">
              <a:buNone/>
              <a:defRPr/>
            </a:pPr>
            <a:endParaRPr lang="en-US" sz="2000" dirty="0">
              <a:solidFill>
                <a:srgbClr val="363048"/>
              </a:solidFill>
              <a:latin typeface="Arial" panose="020B0604020202020204" pitchFamily="34" charset="0"/>
              <a:cs typeface="Arial" panose="020B0604020202020204" pitchFamily="34" charset="0"/>
            </a:endParaRPr>
          </a:p>
          <a:p>
            <a:pPr marL="914400" lvl="2" indent="0">
              <a:buNone/>
              <a:defRPr/>
            </a:pPr>
            <a:endParaRPr kumimoji="0" lang="en-US" sz="2000" b="0" i="0" u="none" strike="noStrike" kern="1200" cap="none" spc="0" normalizeH="0" baseline="0" noProof="0" dirty="0">
              <a:ln>
                <a:noFill/>
              </a:ln>
              <a:solidFill>
                <a:srgbClr val="363048"/>
              </a:solidFill>
              <a:effectLst/>
              <a:uLnTx/>
              <a:uFillTx/>
              <a:latin typeface="Arial" panose="020B0604020202020204" pitchFamily="34" charset="0"/>
              <a:cs typeface="Arial" panose="020B0604020202020204" pitchFamily="34" charset="0"/>
            </a:endParaRPr>
          </a:p>
        </p:txBody>
      </p:sp>
      <p:pic>
        <p:nvPicPr>
          <p:cNvPr id="11" name="Picture 2">
            <a:extLst>
              <a:ext uri="{FF2B5EF4-FFF2-40B4-BE49-F238E27FC236}">
                <a16:creationId xmlns:a16="http://schemas.microsoft.com/office/drawing/2014/main" id="{DC02FF1F-D913-4916-98E1-97D09C68B9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5663879"/>
            <a:ext cx="2983261" cy="1137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8667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5D5C757-23DB-412F-B7EF-3752DB301358}"/>
              </a:ext>
            </a:extLst>
          </p:cNvPr>
          <p:cNvPicPr/>
          <p:nvPr/>
        </p:nvPicPr>
        <p:blipFill rotWithShape="1">
          <a:blip r:embed="rId2" cstate="print">
            <a:extLst>
              <a:ext uri="{28A0092B-C50C-407E-A947-70E740481C1C}">
                <a14:useLocalDpi xmlns:a14="http://schemas.microsoft.com/office/drawing/2010/main" val="0"/>
              </a:ext>
            </a:extLst>
          </a:blip>
          <a:srcRect l="24227" t="2609" r="41403" b="-5585"/>
          <a:stretch/>
        </p:blipFill>
        <p:spPr bwMode="auto">
          <a:xfrm>
            <a:off x="0" y="-102120"/>
            <a:ext cx="2983261" cy="7062240"/>
          </a:xfrm>
          <a:prstGeom prst="rect">
            <a:avLst/>
          </a:prstGeom>
          <a:noFill/>
        </p:spPr>
      </p:pic>
      <p:sp>
        <p:nvSpPr>
          <p:cNvPr id="8" name="Content Placeholder 2">
            <a:extLst>
              <a:ext uri="{FF2B5EF4-FFF2-40B4-BE49-F238E27FC236}">
                <a16:creationId xmlns:a16="http://schemas.microsoft.com/office/drawing/2014/main" id="{B52E2EA4-0A88-4132-A64B-3658F007E7D1}"/>
              </a:ext>
            </a:extLst>
          </p:cNvPr>
          <p:cNvSpPr txBox="1">
            <a:spLocks/>
          </p:cNvSpPr>
          <p:nvPr/>
        </p:nvSpPr>
        <p:spPr>
          <a:xfrm>
            <a:off x="3446586" y="1543376"/>
            <a:ext cx="8384344" cy="531462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Whitney"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Whitney"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solidFill>
                <a:latin typeface="Whitney"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solidFill>
                <a:latin typeface="Whitney"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a:buFont typeface="Wingdings" panose="05000000000000000000" pitchFamily="2" charset="2"/>
              <a:buChar char="Ø"/>
            </a:pPr>
            <a:r>
              <a:rPr lang="en-US" dirty="0"/>
              <a:t>When you bring the bin back from the Canyon side, you will need to push it up a ramp and down a ramp. </a:t>
            </a:r>
            <a:r>
              <a:rPr lang="en-US" b="1" i="1" dirty="0"/>
              <a:t>Please be careful</a:t>
            </a:r>
            <a:r>
              <a:rPr lang="en-US" dirty="0"/>
              <a:t> because the bin can gather momentum going down the ramp.</a:t>
            </a:r>
          </a:p>
          <a:p>
            <a:pPr marL="0" indent="0">
              <a:buNone/>
            </a:pPr>
            <a:endParaRPr lang="en-US" sz="2800" dirty="0"/>
          </a:p>
          <a:p>
            <a:pPr>
              <a:buFont typeface="Wingdings" panose="05000000000000000000" pitchFamily="2" charset="2"/>
              <a:buChar char="Ø"/>
            </a:pPr>
            <a:r>
              <a:rPr lang="en-US" dirty="0"/>
              <a:t>If you can’t safely bring it down the ramp, please inform a staff member who can help you.</a:t>
            </a:r>
            <a:endParaRPr lang="en-US" sz="2800" dirty="0"/>
          </a:p>
          <a:p>
            <a:pPr marL="914400" lvl="2" indent="0">
              <a:buNone/>
              <a:defRPr/>
            </a:pPr>
            <a:endParaRPr lang="en-US" sz="2000" dirty="0">
              <a:solidFill>
                <a:srgbClr val="363048"/>
              </a:solidFill>
              <a:latin typeface="Arial" panose="020B0604020202020204" pitchFamily="34" charset="0"/>
              <a:cs typeface="Arial" panose="020B0604020202020204" pitchFamily="34" charset="0"/>
            </a:endParaRPr>
          </a:p>
          <a:p>
            <a:pPr marL="914400" lvl="2" indent="0">
              <a:buNone/>
              <a:defRPr/>
            </a:pPr>
            <a:endParaRPr kumimoji="0" lang="en-US" sz="2000" b="0" i="0" u="none" strike="noStrike" kern="1200" cap="none" spc="0" normalizeH="0" baseline="0" noProof="0" dirty="0">
              <a:ln>
                <a:noFill/>
              </a:ln>
              <a:solidFill>
                <a:srgbClr val="363048"/>
              </a:solidFill>
              <a:effectLst/>
              <a:uLnTx/>
              <a:uFillTx/>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B1A12BEB-4E83-4A27-849C-B2DFDF025032}"/>
              </a:ext>
            </a:extLst>
          </p:cNvPr>
          <p:cNvSpPr txBox="1"/>
          <p:nvPr/>
        </p:nvSpPr>
        <p:spPr>
          <a:xfrm>
            <a:off x="2898088" y="302696"/>
            <a:ext cx="8510810" cy="1079270"/>
          </a:xfrm>
          <a:prstGeom prst="rect">
            <a:avLst/>
          </a:prstGeom>
          <a:noFill/>
        </p:spPr>
        <p:txBody>
          <a:bodyPr wrap="square" rtlCol="0">
            <a:spAutoFit/>
          </a:bodyPr>
          <a:lstStyle/>
          <a:p>
            <a:pPr algn="ctr">
              <a:lnSpc>
                <a:spcPct val="90000"/>
              </a:lnSpc>
              <a:spcBef>
                <a:spcPts val="1000"/>
              </a:spcBef>
              <a:defRPr/>
            </a:pPr>
            <a:r>
              <a:rPr lang="en-US" sz="3200" b="1" dirty="0">
                <a:solidFill>
                  <a:schemeClr val="accent1"/>
                </a:solidFill>
                <a:latin typeface="Trebuchet MS"/>
              </a:rPr>
              <a:t>As mentioned in the video…</a:t>
            </a:r>
          </a:p>
          <a:p>
            <a:pPr algn="ctr">
              <a:lnSpc>
                <a:spcPct val="90000"/>
              </a:lnSpc>
              <a:spcBef>
                <a:spcPts val="1000"/>
              </a:spcBef>
              <a:defRPr/>
            </a:pPr>
            <a:endParaRPr lang="en-US" sz="3000" dirty="0">
              <a:solidFill>
                <a:srgbClr val="B4BF78"/>
              </a:solidFill>
              <a:latin typeface="Trebuchet MS"/>
            </a:endParaRPr>
          </a:p>
        </p:txBody>
      </p:sp>
      <p:pic>
        <p:nvPicPr>
          <p:cNvPr id="11" name="Picture 2">
            <a:extLst>
              <a:ext uri="{FF2B5EF4-FFF2-40B4-BE49-F238E27FC236}">
                <a16:creationId xmlns:a16="http://schemas.microsoft.com/office/drawing/2014/main" id="{DC02FF1F-D913-4916-98E1-97D09C68B9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20870"/>
            <a:ext cx="2983261" cy="1137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3253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5D5C757-23DB-412F-B7EF-3752DB301358}"/>
              </a:ext>
            </a:extLst>
          </p:cNvPr>
          <p:cNvPicPr/>
          <p:nvPr/>
        </p:nvPicPr>
        <p:blipFill rotWithShape="1">
          <a:blip r:embed="rId2" cstate="print">
            <a:extLst>
              <a:ext uri="{28A0092B-C50C-407E-A947-70E740481C1C}">
                <a14:useLocalDpi xmlns:a14="http://schemas.microsoft.com/office/drawing/2010/main" val="0"/>
              </a:ext>
            </a:extLst>
          </a:blip>
          <a:srcRect l="24227" t="2609" r="41403" b="-5585"/>
          <a:stretch/>
        </p:blipFill>
        <p:spPr bwMode="auto">
          <a:xfrm>
            <a:off x="0" y="0"/>
            <a:ext cx="2983261" cy="7062240"/>
          </a:xfrm>
          <a:prstGeom prst="rect">
            <a:avLst/>
          </a:prstGeom>
          <a:noFill/>
        </p:spPr>
      </p:pic>
      <p:sp>
        <p:nvSpPr>
          <p:cNvPr id="8" name="Content Placeholder 2">
            <a:extLst>
              <a:ext uri="{FF2B5EF4-FFF2-40B4-BE49-F238E27FC236}">
                <a16:creationId xmlns:a16="http://schemas.microsoft.com/office/drawing/2014/main" id="{B52E2EA4-0A88-4132-A64B-3658F007E7D1}"/>
              </a:ext>
            </a:extLst>
          </p:cNvPr>
          <p:cNvSpPr txBox="1">
            <a:spLocks/>
          </p:cNvSpPr>
          <p:nvPr/>
        </p:nvSpPr>
        <p:spPr>
          <a:xfrm>
            <a:off x="3362180" y="930799"/>
            <a:ext cx="8384344" cy="5314624"/>
          </a:xfrm>
          <a:prstGeom prst="rect">
            <a:avLst/>
          </a:prstGeom>
        </p:spPr>
        <p:txBody>
          <a:bodyPr vert="horz" lIns="91440" tIns="45720" rIns="91440" bIns="45720" rtlCol="0" anchor="t">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Whitney"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Whitney"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solidFill>
                <a:latin typeface="Whitney"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solidFill>
                <a:latin typeface="Whitney"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b="1" dirty="0"/>
              <a:t>The book drops CANNOT be left without </a:t>
            </a:r>
          </a:p>
          <a:p>
            <a:pPr marL="0" indent="0" algn="ctr">
              <a:buNone/>
            </a:pPr>
            <a:r>
              <a:rPr lang="en-US" b="1" dirty="0"/>
              <a:t>a black bin inside of them. </a:t>
            </a:r>
          </a:p>
          <a:p>
            <a:pPr marL="0" indent="0">
              <a:buNone/>
            </a:pPr>
            <a:endParaRPr lang="en-US" sz="2800" dirty="0"/>
          </a:p>
          <a:p>
            <a:pPr lvl="0">
              <a:buFont typeface="Wingdings" panose="05000000000000000000" pitchFamily="2" charset="2"/>
              <a:buChar char="Ø"/>
            </a:pPr>
            <a:r>
              <a:rPr lang="en-US" dirty="0"/>
              <a:t>Please take an empty bin to each book drop location when you go to retrieve the full bin.</a:t>
            </a:r>
          </a:p>
          <a:p>
            <a:pPr marL="0" lvl="0" indent="0">
              <a:buNone/>
            </a:pPr>
            <a:endParaRPr lang="en-US" dirty="0"/>
          </a:p>
          <a:p>
            <a:pPr lvl="0">
              <a:buFont typeface="Wingdings" panose="05000000000000000000" pitchFamily="2" charset="2"/>
              <a:buChar char="Ø"/>
            </a:pPr>
            <a:r>
              <a:rPr lang="en-US" dirty="0"/>
              <a:t> Given that you need to bring an empty bin with you when you go to the Canyon side, </a:t>
            </a:r>
            <a:r>
              <a:rPr lang="en-US" i="1" dirty="0"/>
              <a:t>walk through the library and out the Canyon side door to retrieve the bin. Be sure no one enters the building. (same route shown in the video)</a:t>
            </a:r>
            <a:endParaRPr lang="en-US" sz="2800" dirty="0"/>
          </a:p>
          <a:p>
            <a:pPr>
              <a:buFont typeface="Wingdings" panose="05000000000000000000" pitchFamily="2" charset="2"/>
              <a:buChar char="Ø"/>
            </a:pPr>
            <a:endParaRPr lang="en-US" sz="2800" dirty="0"/>
          </a:p>
          <a:p>
            <a:pPr lvl="0">
              <a:buFont typeface="Wingdings" panose="05000000000000000000" pitchFamily="2" charset="2"/>
              <a:buChar char="Ø"/>
            </a:pPr>
            <a:r>
              <a:rPr lang="en-US" dirty="0"/>
              <a:t>Empty black bins can be found in front of, or inside, the Boulder Creek Room. This is the room where you will leave the FLC books.</a:t>
            </a:r>
            <a:endParaRPr lang="en-US" sz="2800" dirty="0"/>
          </a:p>
          <a:p>
            <a:pPr marL="914400" lvl="2" indent="0">
              <a:buNone/>
              <a:defRPr/>
            </a:pPr>
            <a:endParaRPr lang="en-US" sz="2000" dirty="0">
              <a:solidFill>
                <a:srgbClr val="363048"/>
              </a:solidFill>
              <a:latin typeface="Arial" panose="020B0604020202020204" pitchFamily="34" charset="0"/>
              <a:cs typeface="Arial" panose="020B0604020202020204" pitchFamily="34" charset="0"/>
            </a:endParaRPr>
          </a:p>
          <a:p>
            <a:pPr marL="914400" lvl="2" indent="0">
              <a:buNone/>
              <a:defRPr/>
            </a:pPr>
            <a:endParaRPr kumimoji="0" lang="en-US" sz="2000" b="0" i="0" u="none" strike="noStrike" kern="1200" cap="none" spc="0" normalizeH="0" baseline="0" noProof="0" dirty="0">
              <a:ln>
                <a:noFill/>
              </a:ln>
              <a:solidFill>
                <a:srgbClr val="363048"/>
              </a:solidFill>
              <a:effectLst/>
              <a:uLnTx/>
              <a:uFillTx/>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B1A12BEB-4E83-4A27-849C-B2DFDF025032}"/>
              </a:ext>
            </a:extLst>
          </p:cNvPr>
          <p:cNvSpPr txBox="1"/>
          <p:nvPr/>
        </p:nvSpPr>
        <p:spPr>
          <a:xfrm>
            <a:off x="2898088" y="302696"/>
            <a:ext cx="8510810" cy="535531"/>
          </a:xfrm>
          <a:prstGeom prst="rect">
            <a:avLst/>
          </a:prstGeom>
          <a:noFill/>
        </p:spPr>
        <p:txBody>
          <a:bodyPr wrap="square" rtlCol="0" anchor="t">
            <a:spAutoFit/>
          </a:bodyPr>
          <a:lstStyle/>
          <a:p>
            <a:pPr algn="ctr">
              <a:lnSpc>
                <a:spcPct val="90000"/>
              </a:lnSpc>
              <a:spcBef>
                <a:spcPts val="1000"/>
              </a:spcBef>
              <a:defRPr/>
            </a:pPr>
            <a:r>
              <a:rPr lang="en-US" sz="3200" b="1" dirty="0">
                <a:solidFill>
                  <a:schemeClr val="accent1"/>
                </a:solidFill>
                <a:latin typeface="Trebuchet MS"/>
              </a:rPr>
              <a:t>Addendum to the videos:</a:t>
            </a:r>
          </a:p>
        </p:txBody>
      </p:sp>
      <p:pic>
        <p:nvPicPr>
          <p:cNvPr id="11" name="Picture 2">
            <a:extLst>
              <a:ext uri="{FF2B5EF4-FFF2-40B4-BE49-F238E27FC236}">
                <a16:creationId xmlns:a16="http://schemas.microsoft.com/office/drawing/2014/main" id="{DC02FF1F-D913-4916-98E1-97D09C68B9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676858"/>
            <a:ext cx="2983261" cy="1137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5374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5D5C757-23DB-412F-B7EF-3752DB301358}"/>
              </a:ext>
            </a:extLst>
          </p:cNvPr>
          <p:cNvPicPr/>
          <p:nvPr/>
        </p:nvPicPr>
        <p:blipFill rotWithShape="1">
          <a:blip r:embed="rId2" cstate="print">
            <a:extLst>
              <a:ext uri="{28A0092B-C50C-407E-A947-70E740481C1C}">
                <a14:useLocalDpi xmlns:a14="http://schemas.microsoft.com/office/drawing/2010/main" val="0"/>
              </a:ext>
            </a:extLst>
          </a:blip>
          <a:srcRect l="24227" t="2609" r="41403" b="-5585"/>
          <a:stretch/>
        </p:blipFill>
        <p:spPr bwMode="auto">
          <a:xfrm>
            <a:off x="0" y="-102120"/>
            <a:ext cx="2983261" cy="7062240"/>
          </a:xfrm>
          <a:prstGeom prst="rect">
            <a:avLst/>
          </a:prstGeom>
          <a:noFill/>
        </p:spPr>
      </p:pic>
      <p:sp>
        <p:nvSpPr>
          <p:cNvPr id="8" name="Content Placeholder 2">
            <a:extLst>
              <a:ext uri="{FF2B5EF4-FFF2-40B4-BE49-F238E27FC236}">
                <a16:creationId xmlns:a16="http://schemas.microsoft.com/office/drawing/2014/main" id="{B52E2EA4-0A88-4132-A64B-3658F007E7D1}"/>
              </a:ext>
            </a:extLst>
          </p:cNvPr>
          <p:cNvSpPr txBox="1">
            <a:spLocks/>
          </p:cNvSpPr>
          <p:nvPr/>
        </p:nvSpPr>
        <p:spPr>
          <a:xfrm>
            <a:off x="3362180" y="930798"/>
            <a:ext cx="8384344" cy="5624505"/>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Whitney"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Whitney"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solidFill>
                <a:latin typeface="Whitney"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solidFill>
                <a:latin typeface="Whitney"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US" b="1"/>
          </a:p>
          <a:p>
            <a:pPr marL="0" indent="0" algn="ctr">
              <a:buNone/>
            </a:pPr>
            <a:r>
              <a:rPr lang="en-US" b="1" dirty="0"/>
              <a:t>Recommended talking points:</a:t>
            </a:r>
          </a:p>
          <a:p>
            <a:pPr marL="0" indent="0" algn="ctr">
              <a:buNone/>
            </a:pPr>
            <a:endParaRPr lang="en-US" b="1" dirty="0"/>
          </a:p>
          <a:p>
            <a:pPr lvl="0">
              <a:buFont typeface="Wingdings" panose="05000000000000000000" pitchFamily="2" charset="2"/>
              <a:buChar char="Ø"/>
            </a:pPr>
            <a:r>
              <a:rPr lang="en-US" sz="2800" i="1" dirty="0"/>
              <a:t>I am a volunteer helping empty the bins. Please maintain your distance.</a:t>
            </a:r>
          </a:p>
          <a:p>
            <a:pPr lvl="0">
              <a:buFont typeface="Wingdings" panose="05000000000000000000" pitchFamily="2" charset="2"/>
              <a:buChar char="Ø"/>
            </a:pPr>
            <a:r>
              <a:rPr lang="en-US" sz="2800" i="1" dirty="0"/>
              <a:t>The library is not open for visitors. You can get the most up-to-date information on its website.</a:t>
            </a:r>
            <a:endParaRPr lang="en-US" sz="2800" i="1" dirty="0">
              <a:cs typeface="Calibri"/>
            </a:endParaRPr>
          </a:p>
          <a:p>
            <a:pPr lvl="0">
              <a:buFont typeface="Wingdings" panose="05000000000000000000" pitchFamily="2" charset="2"/>
              <a:buChar char="Ø"/>
            </a:pPr>
            <a:r>
              <a:rPr lang="en-US" sz="2800" i="1" dirty="0"/>
              <a:t>You’re interested in computer access? I know the library is working on a plan.  Please watch the Library's website for more information.</a:t>
            </a:r>
          </a:p>
          <a:p>
            <a:pPr marL="0" lvl="0" indent="0">
              <a:buNone/>
            </a:pPr>
            <a:endParaRPr lang="en-US" sz="2800" dirty="0"/>
          </a:p>
          <a:p>
            <a:pPr marL="0" indent="0" algn="ctr">
              <a:buNone/>
            </a:pPr>
            <a:r>
              <a:rPr lang="en-US" sz="2800" dirty="0"/>
              <a:t>Please read the information on the flyer you pick up at the PPE table before getting started.</a:t>
            </a:r>
          </a:p>
          <a:p>
            <a:pPr marL="914400" lvl="2" indent="0">
              <a:buNone/>
              <a:defRPr/>
            </a:pPr>
            <a:endParaRPr lang="en-US" sz="2000" dirty="0">
              <a:solidFill>
                <a:srgbClr val="363048"/>
              </a:solidFill>
              <a:latin typeface="Arial" panose="020B0604020202020204" pitchFamily="34" charset="0"/>
              <a:cs typeface="Arial" panose="020B0604020202020204" pitchFamily="34" charset="0"/>
            </a:endParaRPr>
          </a:p>
          <a:p>
            <a:pPr marL="914400" lvl="2" indent="0">
              <a:buNone/>
              <a:defRPr/>
            </a:pPr>
            <a:endParaRPr kumimoji="0" lang="en-US" sz="2000" b="0" i="0" u="none" strike="noStrike" kern="1200" cap="none" spc="0" normalizeH="0" baseline="0" noProof="0" dirty="0">
              <a:ln>
                <a:noFill/>
              </a:ln>
              <a:solidFill>
                <a:srgbClr val="363048"/>
              </a:solidFill>
              <a:effectLst/>
              <a:uLnTx/>
              <a:uFillTx/>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B1A12BEB-4E83-4A27-849C-B2DFDF025032}"/>
              </a:ext>
            </a:extLst>
          </p:cNvPr>
          <p:cNvSpPr txBox="1"/>
          <p:nvPr/>
        </p:nvSpPr>
        <p:spPr>
          <a:xfrm>
            <a:off x="2898088" y="302696"/>
            <a:ext cx="8510810" cy="535531"/>
          </a:xfrm>
          <a:prstGeom prst="rect">
            <a:avLst/>
          </a:prstGeom>
          <a:noFill/>
        </p:spPr>
        <p:txBody>
          <a:bodyPr wrap="square" rtlCol="0" anchor="t">
            <a:spAutoFit/>
          </a:bodyPr>
          <a:lstStyle/>
          <a:p>
            <a:pPr algn="ctr">
              <a:lnSpc>
                <a:spcPct val="90000"/>
              </a:lnSpc>
              <a:spcBef>
                <a:spcPts val="1000"/>
              </a:spcBef>
              <a:defRPr/>
            </a:pPr>
            <a:r>
              <a:rPr lang="en-US" sz="3200" b="1" dirty="0">
                <a:solidFill>
                  <a:schemeClr val="accent1"/>
                </a:solidFill>
                <a:latin typeface="Trebuchet MS"/>
              </a:rPr>
              <a:t>If approached by the public outside:</a:t>
            </a:r>
          </a:p>
        </p:txBody>
      </p:sp>
      <p:pic>
        <p:nvPicPr>
          <p:cNvPr id="11" name="Picture 2">
            <a:extLst>
              <a:ext uri="{FF2B5EF4-FFF2-40B4-BE49-F238E27FC236}">
                <a16:creationId xmlns:a16="http://schemas.microsoft.com/office/drawing/2014/main" id="{DC02FF1F-D913-4916-98E1-97D09C68B9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20870"/>
            <a:ext cx="2983261" cy="1137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697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5D5C757-23DB-412F-B7EF-3752DB301358}"/>
              </a:ext>
            </a:extLst>
          </p:cNvPr>
          <p:cNvPicPr/>
          <p:nvPr/>
        </p:nvPicPr>
        <p:blipFill rotWithShape="1">
          <a:blip r:embed="rId2" cstate="print">
            <a:extLst>
              <a:ext uri="{28A0092B-C50C-407E-A947-70E740481C1C}">
                <a14:useLocalDpi xmlns:a14="http://schemas.microsoft.com/office/drawing/2010/main" val="0"/>
              </a:ext>
            </a:extLst>
          </a:blip>
          <a:srcRect l="24227" t="2609" r="41403" b="-5585"/>
          <a:stretch/>
        </p:blipFill>
        <p:spPr bwMode="auto">
          <a:xfrm>
            <a:off x="0" y="0"/>
            <a:ext cx="2983261" cy="7062240"/>
          </a:xfrm>
          <a:prstGeom prst="rect">
            <a:avLst/>
          </a:prstGeom>
          <a:noFill/>
        </p:spPr>
      </p:pic>
      <p:sp>
        <p:nvSpPr>
          <p:cNvPr id="8" name="Content Placeholder 2">
            <a:extLst>
              <a:ext uri="{FF2B5EF4-FFF2-40B4-BE49-F238E27FC236}">
                <a16:creationId xmlns:a16="http://schemas.microsoft.com/office/drawing/2014/main" id="{B52E2EA4-0A88-4132-A64B-3658F007E7D1}"/>
              </a:ext>
            </a:extLst>
          </p:cNvPr>
          <p:cNvSpPr txBox="1">
            <a:spLocks/>
          </p:cNvSpPr>
          <p:nvPr/>
        </p:nvSpPr>
        <p:spPr>
          <a:xfrm>
            <a:off x="3362180" y="930798"/>
            <a:ext cx="8384344" cy="5624505"/>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Whitney"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Whitney"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solidFill>
                <a:latin typeface="Whitney"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solidFill>
                <a:latin typeface="Whitney"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a:buFont typeface="Wingdings" panose="05000000000000000000" pitchFamily="2" charset="2"/>
              <a:buChar char="Ø"/>
            </a:pPr>
            <a:r>
              <a:rPr lang="en-US" dirty="0"/>
              <a:t>Please use family restrooms in the children’s area ONLY- all other restrooms are closed.</a:t>
            </a:r>
            <a:endParaRPr lang="en-US" dirty="0">
              <a:cs typeface="Calibri"/>
            </a:endParaRPr>
          </a:p>
          <a:p>
            <a:pPr>
              <a:buFont typeface="Wingdings" panose="05000000000000000000" pitchFamily="2" charset="2"/>
              <a:buChar char="Ø"/>
            </a:pPr>
            <a:r>
              <a:rPr lang="en-US" dirty="0"/>
              <a:t>Areas of building that are activated in phase 1: </a:t>
            </a:r>
            <a:r>
              <a:rPr lang="en-US" i="1" dirty="0"/>
              <a:t>limit your activity to these areas except when working with the Canyon bin:</a:t>
            </a:r>
          </a:p>
          <a:p>
            <a:pPr lvl="1">
              <a:buFont typeface="Wingdings" panose="05000000000000000000" pitchFamily="2" charset="2"/>
              <a:buChar char="§"/>
            </a:pPr>
            <a:r>
              <a:rPr lang="en-US" sz="3200" dirty="0">
                <a:solidFill>
                  <a:schemeClr val="tx2"/>
                </a:solidFill>
                <a:latin typeface="+mn-lt"/>
              </a:rPr>
              <a:t>Arapahoe entry &amp; conoid </a:t>
            </a:r>
          </a:p>
          <a:p>
            <a:pPr lvl="1">
              <a:buFont typeface="Wingdings" panose="05000000000000000000" pitchFamily="2" charset="2"/>
              <a:buChar char="§"/>
            </a:pPr>
            <a:r>
              <a:rPr lang="en-US" sz="3200" dirty="0">
                <a:solidFill>
                  <a:schemeClr val="tx2"/>
                </a:solidFill>
                <a:latin typeface="+mn-lt"/>
              </a:rPr>
              <a:t>Accounts desk and accounts workroom</a:t>
            </a:r>
          </a:p>
          <a:p>
            <a:pPr lvl="1">
              <a:buFont typeface="Wingdings" panose="05000000000000000000" pitchFamily="2" charset="2"/>
              <a:buChar char="§"/>
            </a:pPr>
            <a:r>
              <a:rPr lang="en-US" sz="3200" dirty="0">
                <a:solidFill>
                  <a:schemeClr val="tx2"/>
                </a:solidFill>
                <a:latin typeface="+mn-lt"/>
              </a:rPr>
              <a:t>Hold shelves</a:t>
            </a:r>
          </a:p>
          <a:p>
            <a:pPr lvl="1">
              <a:buFont typeface="Wingdings" panose="05000000000000000000" pitchFamily="2" charset="2"/>
              <a:buChar char="§"/>
            </a:pPr>
            <a:r>
              <a:rPr lang="en-US" sz="3200" dirty="0">
                <a:solidFill>
                  <a:schemeClr val="tx2"/>
                </a:solidFill>
                <a:latin typeface="+mn-lt"/>
              </a:rPr>
              <a:t>Quarantine rooms: Boulder Creek and Eldorado</a:t>
            </a:r>
          </a:p>
          <a:p>
            <a:pPr>
              <a:buFont typeface="Wingdings" panose="05000000000000000000" pitchFamily="2" charset="2"/>
              <a:buChar char="Ø"/>
            </a:pPr>
            <a:r>
              <a:rPr lang="en-US" dirty="0"/>
              <a:t>Walking elsewhere in the library is only permitted to bring over and pick up a Canyon book drop bin. Do not wander in the library to avoid requiring cleaning in additional spaces.</a:t>
            </a:r>
          </a:p>
          <a:p>
            <a:pPr marL="914400" lvl="2" indent="0">
              <a:buNone/>
              <a:defRPr/>
            </a:pPr>
            <a:endParaRPr lang="en-US" sz="2000" dirty="0">
              <a:solidFill>
                <a:srgbClr val="363048"/>
              </a:solidFill>
              <a:latin typeface="Arial" panose="020B0604020202020204" pitchFamily="34" charset="0"/>
              <a:cs typeface="Arial" panose="020B0604020202020204" pitchFamily="34" charset="0"/>
            </a:endParaRPr>
          </a:p>
          <a:p>
            <a:pPr marL="914400" lvl="2" indent="0">
              <a:buNone/>
              <a:defRPr/>
            </a:pPr>
            <a:endParaRPr kumimoji="0" lang="en-US" sz="2000" b="0" i="0" u="none" strike="noStrike" kern="1200" cap="none" spc="0" normalizeH="0" baseline="0" noProof="0" dirty="0">
              <a:ln>
                <a:noFill/>
              </a:ln>
              <a:solidFill>
                <a:srgbClr val="363048"/>
              </a:solidFill>
              <a:effectLst/>
              <a:uLnTx/>
              <a:uFillTx/>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B1A12BEB-4E83-4A27-849C-B2DFDF025032}"/>
              </a:ext>
            </a:extLst>
          </p:cNvPr>
          <p:cNvSpPr txBox="1"/>
          <p:nvPr/>
        </p:nvSpPr>
        <p:spPr>
          <a:xfrm>
            <a:off x="2898088" y="302696"/>
            <a:ext cx="8510810" cy="535531"/>
          </a:xfrm>
          <a:prstGeom prst="rect">
            <a:avLst/>
          </a:prstGeom>
          <a:noFill/>
        </p:spPr>
        <p:txBody>
          <a:bodyPr wrap="square" rtlCol="0" anchor="t">
            <a:spAutoFit/>
          </a:bodyPr>
          <a:lstStyle/>
          <a:p>
            <a:pPr algn="ctr">
              <a:lnSpc>
                <a:spcPct val="90000"/>
              </a:lnSpc>
              <a:spcBef>
                <a:spcPts val="1000"/>
              </a:spcBef>
              <a:defRPr/>
            </a:pPr>
            <a:r>
              <a:rPr lang="en-US" sz="3200" b="1" dirty="0">
                <a:solidFill>
                  <a:schemeClr val="accent1"/>
                </a:solidFill>
                <a:latin typeface="Trebuchet MS"/>
              </a:rPr>
              <a:t>A few final items:</a:t>
            </a:r>
          </a:p>
        </p:txBody>
      </p:sp>
      <p:pic>
        <p:nvPicPr>
          <p:cNvPr id="11" name="Picture 2">
            <a:extLst>
              <a:ext uri="{FF2B5EF4-FFF2-40B4-BE49-F238E27FC236}">
                <a16:creationId xmlns:a16="http://schemas.microsoft.com/office/drawing/2014/main" id="{DC02FF1F-D913-4916-98E1-97D09C68B9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20870"/>
            <a:ext cx="2983261" cy="1137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67513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5D5C757-23DB-412F-B7EF-3752DB301358}"/>
              </a:ext>
            </a:extLst>
          </p:cNvPr>
          <p:cNvPicPr/>
          <p:nvPr/>
        </p:nvPicPr>
        <p:blipFill rotWithShape="1">
          <a:blip r:embed="rId2" cstate="print">
            <a:extLst>
              <a:ext uri="{28A0092B-C50C-407E-A947-70E740481C1C}">
                <a14:useLocalDpi xmlns:a14="http://schemas.microsoft.com/office/drawing/2010/main" val="0"/>
              </a:ext>
            </a:extLst>
          </a:blip>
          <a:srcRect l="24227" t="2609" r="41403" b="-5585"/>
          <a:stretch/>
        </p:blipFill>
        <p:spPr bwMode="auto">
          <a:xfrm>
            <a:off x="0" y="-102120"/>
            <a:ext cx="2983261" cy="7062240"/>
          </a:xfrm>
          <a:prstGeom prst="rect">
            <a:avLst/>
          </a:prstGeom>
          <a:noFill/>
        </p:spPr>
      </p:pic>
      <p:sp>
        <p:nvSpPr>
          <p:cNvPr id="8" name="Content Placeholder 2">
            <a:extLst>
              <a:ext uri="{FF2B5EF4-FFF2-40B4-BE49-F238E27FC236}">
                <a16:creationId xmlns:a16="http://schemas.microsoft.com/office/drawing/2014/main" id="{B52E2EA4-0A88-4132-A64B-3658F007E7D1}"/>
              </a:ext>
            </a:extLst>
          </p:cNvPr>
          <p:cNvSpPr txBox="1">
            <a:spLocks/>
          </p:cNvSpPr>
          <p:nvPr/>
        </p:nvSpPr>
        <p:spPr>
          <a:xfrm>
            <a:off x="3362180" y="930798"/>
            <a:ext cx="8384344" cy="5870211"/>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Whitney"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Whitney"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solidFill>
                <a:latin typeface="Whitney"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solidFill>
                <a:latin typeface="Whitney"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600" b="1" dirty="0"/>
              <a:t>Every day: </a:t>
            </a:r>
            <a:r>
              <a:rPr lang="en-US" sz="2600" dirty="0"/>
              <a:t>Street parking is free with no time constraints if you wish to avoid registering your car and paying to park in a library lot. </a:t>
            </a:r>
          </a:p>
          <a:p>
            <a:pPr marL="0" indent="0">
              <a:buNone/>
            </a:pPr>
            <a:endParaRPr lang="en-US" sz="2600" dirty="0"/>
          </a:p>
          <a:p>
            <a:pPr marL="0" indent="0">
              <a:buNone/>
            </a:pPr>
            <a:r>
              <a:rPr lang="en-US" sz="2600" b="1" dirty="0"/>
              <a:t>Monday – Friday:</a:t>
            </a:r>
            <a:endParaRPr lang="en-US" sz="2600" dirty="0"/>
          </a:p>
          <a:p>
            <a:pPr>
              <a:buFont typeface="Wingdings" panose="05000000000000000000" pitchFamily="2" charset="2"/>
              <a:buChar char="Ø"/>
            </a:pPr>
            <a:r>
              <a:rPr lang="en-US" sz="2600" dirty="0"/>
              <a:t>If you wish to park in a library lot, you </a:t>
            </a:r>
            <a:r>
              <a:rPr lang="en-US" sz="2600" u="sng" dirty="0"/>
              <a:t>must</a:t>
            </a:r>
            <a:r>
              <a:rPr lang="en-US" sz="2600" dirty="0"/>
              <a:t> register your car at the parking lot kiosk</a:t>
            </a:r>
          </a:p>
          <a:p>
            <a:pPr lvl="0">
              <a:buFont typeface="Wingdings" panose="05000000000000000000" pitchFamily="2" charset="2"/>
              <a:buChar char="Ø"/>
            </a:pPr>
            <a:r>
              <a:rPr lang="en-US" sz="2600" dirty="0"/>
              <a:t>Free parking is available for 90 minutes and the remainder of your shift time (approximately 35 minutes) must be paid.</a:t>
            </a:r>
          </a:p>
          <a:p>
            <a:pPr lvl="0">
              <a:buFont typeface="Wingdings" panose="05000000000000000000" pitchFamily="2" charset="2"/>
              <a:buChar char="Ø"/>
            </a:pPr>
            <a:r>
              <a:rPr lang="en-US" sz="2600" dirty="0"/>
              <a:t>Tokens to pay for the 35 minutes of parking that is not free can be found on volunteer table where you pick up your volunteer badge. They are inside the black box that says “tokens.” </a:t>
            </a:r>
            <a:r>
              <a:rPr lang="en-US" sz="2600" i="1" dirty="0"/>
              <a:t>Four tokens </a:t>
            </a:r>
            <a:r>
              <a:rPr lang="en-US" sz="2600" dirty="0"/>
              <a:t>will cover approximately 45 minutes.</a:t>
            </a:r>
          </a:p>
          <a:p>
            <a:pPr marL="0" indent="0">
              <a:buNone/>
            </a:pPr>
            <a:r>
              <a:rPr lang="en-US" sz="2600" b="1" dirty="0"/>
              <a:t>Saturday and Sunday:</a:t>
            </a:r>
            <a:r>
              <a:rPr lang="en-US" sz="2600" dirty="0"/>
              <a:t> No need to register your car or pay for parking in library lots, which are free all day on weekends.</a:t>
            </a:r>
            <a:endParaRPr lang="en-US" sz="2600" dirty="0">
              <a:cs typeface="Calibri"/>
            </a:endParaRPr>
          </a:p>
          <a:p>
            <a:pPr marL="914400" lvl="2" indent="0">
              <a:buNone/>
              <a:defRPr/>
            </a:pPr>
            <a:endParaRPr lang="en-US" sz="2000" dirty="0">
              <a:solidFill>
                <a:srgbClr val="363048"/>
              </a:solidFill>
              <a:latin typeface="Arial" panose="020B0604020202020204" pitchFamily="34" charset="0"/>
              <a:cs typeface="Arial" panose="020B0604020202020204" pitchFamily="34" charset="0"/>
            </a:endParaRPr>
          </a:p>
          <a:p>
            <a:pPr marL="914400" lvl="2" indent="0">
              <a:buNone/>
              <a:defRPr/>
            </a:pPr>
            <a:endParaRPr kumimoji="0" lang="en-US" sz="2000" b="0" i="0" u="none" strike="noStrike" kern="1200" cap="none" spc="0" normalizeH="0" baseline="0" noProof="0" dirty="0">
              <a:ln>
                <a:noFill/>
              </a:ln>
              <a:solidFill>
                <a:srgbClr val="363048"/>
              </a:solidFill>
              <a:effectLst/>
              <a:uLnTx/>
              <a:uFillTx/>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B1A12BEB-4E83-4A27-849C-B2DFDF025032}"/>
              </a:ext>
            </a:extLst>
          </p:cNvPr>
          <p:cNvSpPr txBox="1"/>
          <p:nvPr/>
        </p:nvSpPr>
        <p:spPr>
          <a:xfrm>
            <a:off x="2546396" y="302697"/>
            <a:ext cx="8510810" cy="535531"/>
          </a:xfrm>
          <a:prstGeom prst="rect">
            <a:avLst/>
          </a:prstGeom>
          <a:noFill/>
        </p:spPr>
        <p:txBody>
          <a:bodyPr wrap="square" rtlCol="0" anchor="t">
            <a:spAutoFit/>
          </a:bodyPr>
          <a:lstStyle/>
          <a:p>
            <a:pPr algn="ctr">
              <a:lnSpc>
                <a:spcPct val="90000"/>
              </a:lnSpc>
              <a:spcBef>
                <a:spcPts val="1000"/>
              </a:spcBef>
              <a:defRPr/>
            </a:pPr>
            <a:r>
              <a:rPr lang="en-US" sz="3200" b="1" dirty="0">
                <a:solidFill>
                  <a:schemeClr val="accent1"/>
                </a:solidFill>
                <a:latin typeface="Trebuchet MS"/>
              </a:rPr>
              <a:t>Parking at the Library:</a:t>
            </a:r>
          </a:p>
        </p:txBody>
      </p:sp>
      <p:pic>
        <p:nvPicPr>
          <p:cNvPr id="11" name="Picture 2">
            <a:extLst>
              <a:ext uri="{FF2B5EF4-FFF2-40B4-BE49-F238E27FC236}">
                <a16:creationId xmlns:a16="http://schemas.microsoft.com/office/drawing/2014/main" id="{DC02FF1F-D913-4916-98E1-97D09C68B9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5565861"/>
            <a:ext cx="2983261" cy="1137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7360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5D5C757-23DB-412F-B7EF-3752DB301358}"/>
              </a:ext>
            </a:extLst>
          </p:cNvPr>
          <p:cNvPicPr/>
          <p:nvPr/>
        </p:nvPicPr>
        <p:blipFill rotWithShape="1">
          <a:blip r:embed="rId2" cstate="print">
            <a:extLst>
              <a:ext uri="{28A0092B-C50C-407E-A947-70E740481C1C}">
                <a14:useLocalDpi xmlns:a14="http://schemas.microsoft.com/office/drawing/2010/main" val="0"/>
              </a:ext>
            </a:extLst>
          </a:blip>
          <a:srcRect l="24227" t="2609" r="41403" b="-5585"/>
          <a:stretch/>
        </p:blipFill>
        <p:spPr bwMode="auto">
          <a:xfrm>
            <a:off x="0" y="0"/>
            <a:ext cx="2983261" cy="7062240"/>
          </a:xfrm>
          <a:prstGeom prst="rect">
            <a:avLst/>
          </a:prstGeom>
          <a:noFill/>
        </p:spPr>
      </p:pic>
      <p:sp>
        <p:nvSpPr>
          <p:cNvPr id="8" name="Content Placeholder 2">
            <a:extLst>
              <a:ext uri="{FF2B5EF4-FFF2-40B4-BE49-F238E27FC236}">
                <a16:creationId xmlns:a16="http://schemas.microsoft.com/office/drawing/2014/main" id="{B52E2EA4-0A88-4132-A64B-3658F007E7D1}"/>
              </a:ext>
            </a:extLst>
          </p:cNvPr>
          <p:cNvSpPr txBox="1">
            <a:spLocks/>
          </p:cNvSpPr>
          <p:nvPr/>
        </p:nvSpPr>
        <p:spPr>
          <a:xfrm>
            <a:off x="3474720" y="1780350"/>
            <a:ext cx="8271804" cy="502065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Whitney"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Whitney"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solidFill>
                <a:latin typeface="Whitney"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solidFill>
                <a:latin typeface="Whitney"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lvl="0" indent="0" algn="ctr">
              <a:buNone/>
            </a:pPr>
            <a:r>
              <a:rPr lang="en-US" dirty="0"/>
              <a:t>You are now ready to sign up for shifts. </a:t>
            </a:r>
            <a:r>
              <a:rPr lang="en-US" i="1" dirty="0"/>
              <a:t>Refer to your email for directions on how to sign up.</a:t>
            </a:r>
            <a:endParaRPr lang="en-US" sz="2800" i="1" dirty="0"/>
          </a:p>
          <a:p>
            <a:pPr marL="0" lvl="0" indent="0" algn="ctr">
              <a:buNone/>
            </a:pPr>
            <a:endParaRPr lang="en-US" dirty="0"/>
          </a:p>
          <a:p>
            <a:pPr marL="0" lvl="0" indent="0" algn="ctr">
              <a:buNone/>
            </a:pPr>
            <a:r>
              <a:rPr lang="en-US" dirty="0"/>
              <a:t>Any questions? Contact Kate Kelsch at </a:t>
            </a:r>
            <a:r>
              <a:rPr lang="en-US" u="sng" dirty="0">
                <a:hlinkClick r:id="rId3"/>
              </a:rPr>
              <a:t>kelschk@boulderlibrary.org</a:t>
            </a:r>
            <a:r>
              <a:rPr lang="en-US" dirty="0"/>
              <a:t>.</a:t>
            </a:r>
            <a:endParaRPr lang="en-US" dirty="0">
              <a:cs typeface="Calibri"/>
            </a:endParaRPr>
          </a:p>
          <a:p>
            <a:pPr marL="0" indent="0" algn="ctr">
              <a:buNone/>
            </a:pPr>
            <a:endParaRPr lang="en-US" sz="2800" dirty="0"/>
          </a:p>
          <a:p>
            <a:pPr marL="914400" lvl="2" indent="0">
              <a:buNone/>
              <a:defRPr/>
            </a:pPr>
            <a:endParaRPr lang="en-US" sz="2000" dirty="0">
              <a:solidFill>
                <a:srgbClr val="363048"/>
              </a:solidFill>
              <a:latin typeface="Arial" panose="020B0604020202020204" pitchFamily="34" charset="0"/>
              <a:cs typeface="Arial" panose="020B0604020202020204" pitchFamily="34" charset="0"/>
            </a:endParaRPr>
          </a:p>
          <a:p>
            <a:pPr marL="914400" lvl="2" indent="0">
              <a:buNone/>
              <a:defRPr/>
            </a:pPr>
            <a:endParaRPr kumimoji="0" lang="en-US" sz="2000" b="0" i="0" u="none" strike="noStrike" kern="1200" cap="none" spc="0" normalizeH="0" baseline="0" noProof="0" dirty="0">
              <a:ln>
                <a:noFill/>
              </a:ln>
              <a:solidFill>
                <a:srgbClr val="363048"/>
              </a:solidFill>
              <a:effectLst/>
              <a:uLnTx/>
              <a:uFillTx/>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B1A12BEB-4E83-4A27-849C-B2DFDF025032}"/>
              </a:ext>
            </a:extLst>
          </p:cNvPr>
          <p:cNvSpPr txBox="1"/>
          <p:nvPr/>
        </p:nvSpPr>
        <p:spPr>
          <a:xfrm>
            <a:off x="3601328" y="429307"/>
            <a:ext cx="7737232" cy="978729"/>
          </a:xfrm>
          <a:prstGeom prst="rect">
            <a:avLst/>
          </a:prstGeom>
          <a:noFill/>
        </p:spPr>
        <p:txBody>
          <a:bodyPr wrap="square" rtlCol="0">
            <a:spAutoFit/>
          </a:bodyPr>
          <a:lstStyle/>
          <a:p>
            <a:pPr algn="ctr">
              <a:lnSpc>
                <a:spcPct val="90000"/>
              </a:lnSpc>
              <a:spcBef>
                <a:spcPts val="1000"/>
              </a:spcBef>
              <a:defRPr/>
            </a:pPr>
            <a:r>
              <a:rPr lang="en-US" sz="3200" b="1" dirty="0">
                <a:solidFill>
                  <a:schemeClr val="accent1"/>
                </a:solidFill>
                <a:latin typeface="Trebuchet MS"/>
              </a:rPr>
              <a:t>Thank you so much for volunteering to help the Boulder Library!</a:t>
            </a:r>
          </a:p>
        </p:txBody>
      </p:sp>
      <p:pic>
        <p:nvPicPr>
          <p:cNvPr id="11" name="Picture 2">
            <a:extLst>
              <a:ext uri="{FF2B5EF4-FFF2-40B4-BE49-F238E27FC236}">
                <a16:creationId xmlns:a16="http://schemas.microsoft.com/office/drawing/2014/main" id="{DC02FF1F-D913-4916-98E1-97D09C68B9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5663879"/>
            <a:ext cx="2983261" cy="113713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AF727A53-AEEB-419D-B376-21BBCCE19EAB}"/>
              </a:ext>
            </a:extLst>
          </p:cNvPr>
          <p:cNvPicPr>
            <a:picLocks noChangeAspect="1"/>
          </p:cNvPicPr>
          <p:nvPr/>
        </p:nvPicPr>
        <p:blipFill>
          <a:blip r:embed="rId5"/>
          <a:stretch>
            <a:fillRect/>
          </a:stretch>
        </p:blipFill>
        <p:spPr>
          <a:xfrm>
            <a:off x="5660993" y="5242056"/>
            <a:ext cx="3961308" cy="1615944"/>
          </a:xfrm>
          <a:prstGeom prst="rect">
            <a:avLst/>
          </a:prstGeom>
        </p:spPr>
      </p:pic>
    </p:spTree>
    <p:extLst>
      <p:ext uri="{BB962C8B-B14F-4D97-AF65-F5344CB8AC3E}">
        <p14:creationId xmlns:p14="http://schemas.microsoft.com/office/powerpoint/2010/main" val="972074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C95DC40-5CFD-44D0-8FBE-60A045650503}"/>
              </a:ext>
            </a:extLst>
          </p:cNvPr>
          <p:cNvPicPr/>
          <p:nvPr/>
        </p:nvPicPr>
        <p:blipFill rotWithShape="1">
          <a:blip r:embed="rId2" cstate="print">
            <a:extLst>
              <a:ext uri="{28A0092B-C50C-407E-A947-70E740481C1C}">
                <a14:useLocalDpi xmlns:a14="http://schemas.microsoft.com/office/drawing/2010/main" val="0"/>
              </a:ext>
            </a:extLst>
          </a:blip>
          <a:srcRect l="24227" t="2609" r="41403" b="-5585"/>
          <a:stretch/>
        </p:blipFill>
        <p:spPr bwMode="auto">
          <a:xfrm>
            <a:off x="0" y="0"/>
            <a:ext cx="2983261" cy="7062240"/>
          </a:xfrm>
          <a:prstGeom prst="rect">
            <a:avLst/>
          </a:prstGeom>
          <a:noFill/>
        </p:spPr>
      </p:pic>
      <p:sp>
        <p:nvSpPr>
          <p:cNvPr id="8" name="Content Placeholder 2">
            <a:extLst>
              <a:ext uri="{FF2B5EF4-FFF2-40B4-BE49-F238E27FC236}">
                <a16:creationId xmlns:a16="http://schemas.microsoft.com/office/drawing/2014/main" id="{B52E2EA4-0A88-4132-A64B-3658F007E7D1}"/>
              </a:ext>
            </a:extLst>
          </p:cNvPr>
          <p:cNvSpPr txBox="1">
            <a:spLocks/>
          </p:cNvSpPr>
          <p:nvPr/>
        </p:nvSpPr>
        <p:spPr>
          <a:xfrm>
            <a:off x="3830853" y="4115349"/>
            <a:ext cx="7493640" cy="2517309"/>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Whitney"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Whitney"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solidFill>
                <a:latin typeface="Whitney"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solidFill>
                <a:latin typeface="Whitney"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457200" lvl="1" indent="0">
              <a:buNone/>
              <a:defRPr/>
            </a:pPr>
            <a:endParaRPr lang="en-US" b="1" dirty="0">
              <a:solidFill>
                <a:srgbClr val="5D566C"/>
              </a:solidFill>
              <a:latin typeface="Arial"/>
              <a:cs typeface="Arial"/>
            </a:endParaRPr>
          </a:p>
          <a:p>
            <a:pPr marL="457200" lvl="1" indent="0">
              <a:buNone/>
              <a:defRPr/>
            </a:pPr>
            <a:r>
              <a:rPr lang="en-US" b="1" dirty="0">
                <a:solidFill>
                  <a:srgbClr val="5D566C"/>
                </a:solidFill>
                <a:latin typeface="Arial"/>
                <a:cs typeface="Arial"/>
              </a:rPr>
              <a:t>NOTE: </a:t>
            </a:r>
          </a:p>
          <a:p>
            <a:pPr marL="457200" lvl="1" indent="0">
              <a:buNone/>
              <a:defRPr/>
            </a:pPr>
            <a:r>
              <a:rPr lang="en-US" dirty="0">
                <a:solidFill>
                  <a:srgbClr val="5D566C"/>
                </a:solidFill>
                <a:latin typeface="Arial"/>
                <a:cs typeface="Arial"/>
              </a:rPr>
              <a:t>If you have not already taken the COVID19 Safety Volunteer Training, </a:t>
            </a:r>
            <a:r>
              <a:rPr lang="en-US" b="1" dirty="0">
                <a:solidFill>
                  <a:srgbClr val="5D566C"/>
                </a:solidFill>
                <a:latin typeface="Arial"/>
                <a:cs typeface="Arial"/>
              </a:rPr>
              <a:t>please stop now and take this training first.</a:t>
            </a:r>
          </a:p>
          <a:p>
            <a:pPr marL="457200" lvl="1" indent="0">
              <a:buNone/>
              <a:defRPr/>
            </a:pPr>
            <a:r>
              <a:rPr lang="en-US" b="1" dirty="0">
                <a:solidFill>
                  <a:srgbClr val="5D566C"/>
                </a:solidFill>
                <a:latin typeface="Arial"/>
                <a:cs typeface="Arial"/>
              </a:rPr>
              <a:t> </a:t>
            </a:r>
          </a:p>
          <a:p>
            <a:pPr marL="457200" lvl="1" indent="0">
              <a:buNone/>
              <a:defRPr/>
            </a:pPr>
            <a:endParaRPr lang="en-US" sz="2000" dirty="0">
              <a:solidFill>
                <a:srgbClr val="5D566C"/>
              </a:solidFill>
              <a:latin typeface="Arial" panose="020B0604020202020204" pitchFamily="34" charset="0"/>
              <a:cs typeface="Arial" panose="020B0604020202020204" pitchFamily="34" charset="0"/>
            </a:endParaRPr>
          </a:p>
          <a:p>
            <a:pPr marL="457200" lvl="1" indent="0">
              <a:buNone/>
              <a:defRPr/>
            </a:pPr>
            <a:endParaRPr lang="en-US" sz="2000" dirty="0">
              <a:solidFill>
                <a:srgbClr val="363048"/>
              </a:solidFill>
              <a:latin typeface="Arial" panose="020B0604020202020204" pitchFamily="34" charset="0"/>
              <a:cs typeface="Arial" panose="020B0604020202020204" pitchFamily="34" charset="0"/>
            </a:endParaRPr>
          </a:p>
          <a:p>
            <a:pPr marL="914400" lvl="2" indent="0">
              <a:buNone/>
              <a:defRPr/>
            </a:pPr>
            <a:endParaRPr lang="en-US" sz="2000" dirty="0">
              <a:solidFill>
                <a:srgbClr val="363048"/>
              </a:solidFill>
              <a:latin typeface="Arial" panose="020B0604020202020204" pitchFamily="34" charset="0"/>
              <a:cs typeface="Arial" panose="020B0604020202020204" pitchFamily="34" charset="0"/>
            </a:endParaRPr>
          </a:p>
          <a:p>
            <a:pPr lvl="2">
              <a:defRPr/>
            </a:pPr>
            <a:endParaRPr lang="en-US" sz="2000" dirty="0">
              <a:solidFill>
                <a:srgbClr val="363048"/>
              </a:solidFill>
              <a:latin typeface="Arial" panose="020B0604020202020204" pitchFamily="34" charset="0"/>
              <a:cs typeface="Arial" panose="020B0604020202020204" pitchFamily="34" charset="0"/>
            </a:endParaRPr>
          </a:p>
          <a:p>
            <a:pPr marL="914400" lvl="2" indent="0">
              <a:buNone/>
              <a:defRPr/>
            </a:pPr>
            <a:endParaRPr lang="en-US" sz="2000" dirty="0">
              <a:solidFill>
                <a:srgbClr val="363048"/>
              </a:solidFill>
              <a:latin typeface="Arial" panose="020B0604020202020204" pitchFamily="34" charset="0"/>
              <a:cs typeface="Arial" panose="020B0604020202020204" pitchFamily="34" charset="0"/>
            </a:endParaRPr>
          </a:p>
          <a:p>
            <a:pPr lvl="2">
              <a:defRPr/>
            </a:pPr>
            <a:endParaRPr lang="en-US" sz="2000" dirty="0">
              <a:solidFill>
                <a:srgbClr val="363048"/>
              </a:solidFill>
              <a:latin typeface="Arial" panose="020B0604020202020204" pitchFamily="34" charset="0"/>
              <a:cs typeface="Arial" panose="020B0604020202020204" pitchFamily="34" charset="0"/>
            </a:endParaRPr>
          </a:p>
          <a:p>
            <a:pPr lvl="2">
              <a:defRPr/>
            </a:pPr>
            <a:endParaRPr lang="en-US" sz="2000" dirty="0">
              <a:solidFill>
                <a:srgbClr val="363048"/>
              </a:solidFill>
              <a:latin typeface="Arial" panose="020B0604020202020204" pitchFamily="34" charset="0"/>
              <a:cs typeface="Arial" panose="020B0604020202020204" pitchFamily="34" charset="0"/>
            </a:endParaRPr>
          </a:p>
          <a:p>
            <a:pPr lvl="2">
              <a:defRPr/>
            </a:pPr>
            <a:endParaRPr kumimoji="0" lang="en-US" sz="2000" b="0" i="0" u="none" strike="noStrike" kern="1200" cap="none" spc="0" normalizeH="0" baseline="0" noProof="0" dirty="0">
              <a:ln>
                <a:noFill/>
              </a:ln>
              <a:solidFill>
                <a:srgbClr val="363048"/>
              </a:solidFill>
              <a:effectLst/>
              <a:uLnTx/>
              <a:uFillTx/>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B1A12BEB-4E83-4A27-849C-B2DFDF025032}"/>
              </a:ext>
            </a:extLst>
          </p:cNvPr>
          <p:cNvSpPr txBox="1"/>
          <p:nvPr/>
        </p:nvSpPr>
        <p:spPr>
          <a:xfrm>
            <a:off x="3624985" y="520505"/>
            <a:ext cx="7699508" cy="1650708"/>
          </a:xfrm>
          <a:prstGeom prst="rect">
            <a:avLst/>
          </a:prstGeom>
          <a:noFill/>
        </p:spPr>
        <p:txBody>
          <a:bodyPr wrap="square" rtlCol="0">
            <a:spAutoFit/>
          </a:bodyPr>
          <a:lstStyle/>
          <a:p>
            <a:pPr algn="ctr">
              <a:lnSpc>
                <a:spcPct val="90000"/>
              </a:lnSpc>
              <a:spcBef>
                <a:spcPts val="1000"/>
              </a:spcBef>
              <a:defRPr/>
            </a:pPr>
            <a:r>
              <a:rPr lang="en-US" sz="3200" b="1" dirty="0">
                <a:solidFill>
                  <a:schemeClr val="accent1"/>
                </a:solidFill>
                <a:latin typeface="Trebuchet MS"/>
              </a:rPr>
              <a:t>Thank you for volunteering with us!  </a:t>
            </a:r>
          </a:p>
          <a:p>
            <a:pPr algn="ctr">
              <a:lnSpc>
                <a:spcPct val="90000"/>
              </a:lnSpc>
              <a:spcBef>
                <a:spcPts val="1000"/>
              </a:spcBef>
              <a:defRPr/>
            </a:pPr>
            <a:r>
              <a:rPr lang="en-US" sz="3200" b="1" dirty="0">
                <a:solidFill>
                  <a:schemeClr val="accent1"/>
                </a:solidFill>
                <a:latin typeface="Trebuchet MS"/>
              </a:rPr>
              <a:t>Your assistance is invaluable.</a:t>
            </a:r>
          </a:p>
          <a:p>
            <a:pPr lvl="0" algn="ctr">
              <a:lnSpc>
                <a:spcPct val="90000"/>
              </a:lnSpc>
              <a:spcBef>
                <a:spcPts val="1000"/>
              </a:spcBef>
              <a:defRPr/>
            </a:pPr>
            <a:endParaRPr lang="en-US" sz="3000" dirty="0">
              <a:solidFill>
                <a:srgbClr val="B4BF78"/>
              </a:solidFill>
              <a:latin typeface="Trebuchet MS"/>
            </a:endParaRPr>
          </a:p>
        </p:txBody>
      </p:sp>
      <p:pic>
        <p:nvPicPr>
          <p:cNvPr id="11" name="Picture 2">
            <a:extLst>
              <a:ext uri="{FF2B5EF4-FFF2-40B4-BE49-F238E27FC236}">
                <a16:creationId xmlns:a16="http://schemas.microsoft.com/office/drawing/2014/main" id="{DC02FF1F-D913-4916-98E1-97D09C68B9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20870"/>
            <a:ext cx="3539810" cy="113713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81CFEEEA-FD98-4AF0-9EA1-F7AF5B9A9693}"/>
              </a:ext>
            </a:extLst>
          </p:cNvPr>
          <p:cNvSpPr/>
          <p:nvPr/>
        </p:nvSpPr>
        <p:spPr>
          <a:xfrm>
            <a:off x="149092" y="3963396"/>
            <a:ext cx="2983261" cy="707886"/>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effectLst/>
              <a:uLnTx/>
              <a:uFillTx/>
              <a:latin typeface="Trebuchet MS" panose="020B0603020202020204" pitchFamily="34" charset="0"/>
            </a:endParaRPr>
          </a:p>
        </p:txBody>
      </p:sp>
      <p:pic>
        <p:nvPicPr>
          <p:cNvPr id="15" name="Picture 14">
            <a:extLst>
              <a:ext uri="{FF2B5EF4-FFF2-40B4-BE49-F238E27FC236}">
                <a16:creationId xmlns:a16="http://schemas.microsoft.com/office/drawing/2014/main" id="{794C00E8-9803-4457-A737-ECAF0C6D0507}"/>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7460" b="91734" l="9753" r="89973">
                        <a14:foregroundMark x1="50137" y1="7460" x2="50137" y2="7460"/>
                        <a14:foregroundMark x1="52198" y1="91734" x2="52198" y2="91734"/>
                        <a14:foregroundMark x1="39560" y1="64516" x2="39560" y2="64516"/>
                        <a14:foregroundMark x1="40247" y1="68952" x2="40247" y2="68952"/>
                        <a14:foregroundMark x1="38462" y1="65323" x2="38462" y2="65323"/>
                        <a14:foregroundMark x1="37088" y1="63710" x2="37088" y2="63710"/>
                        <a14:foregroundMark x1="47253" y1="58266" x2="47253" y2="58266"/>
                        <a14:foregroundMark x1="46154" y1="54032" x2="46154" y2="54032"/>
                        <a14:foregroundMark x1="44643" y1="56250" x2="44643" y2="56250"/>
                        <a14:foregroundMark x1="44918" y1="59476" x2="44918" y2="59476"/>
                        <a14:foregroundMark x1="45330" y1="59476" x2="45330" y2="59476"/>
                        <a14:foregroundMark x1="46703" y1="61089" x2="46703" y2="61089"/>
                        <a14:foregroundMark x1="54121" y1="33468" x2="54121" y2="33468"/>
                        <a14:foregroundMark x1="54121" y1="33468" x2="54121" y2="33468"/>
                        <a14:foregroundMark x1="56181" y1="33266" x2="56181" y2="33266"/>
                        <a14:foregroundMark x1="56319" y1="33266" x2="56319" y2="33266"/>
                        <a14:foregroundMark x1="55495" y1="37903" x2="55495" y2="37903"/>
                        <a14:foregroundMark x1="53297" y1="37298" x2="53297" y2="37298"/>
                        <a14:foregroundMark x1="52610" y1="35081" x2="52610" y2="35081"/>
                        <a14:foregroundMark x1="52198" y1="31250" x2="52198" y2="31250"/>
                      </a14:backgroundRemoval>
                    </a14:imgEffect>
                  </a14:imgLayer>
                </a14:imgProps>
              </a:ext>
            </a:extLst>
          </a:blip>
          <a:stretch>
            <a:fillRect/>
          </a:stretch>
        </p:blipFill>
        <p:spPr>
          <a:xfrm>
            <a:off x="6096000" y="2302861"/>
            <a:ext cx="2679531" cy="1977957"/>
          </a:xfrm>
          <a:prstGeom prst="rect">
            <a:avLst/>
          </a:prstGeom>
        </p:spPr>
      </p:pic>
    </p:spTree>
    <p:extLst>
      <p:ext uri="{BB962C8B-B14F-4D97-AF65-F5344CB8AC3E}">
        <p14:creationId xmlns:p14="http://schemas.microsoft.com/office/powerpoint/2010/main" val="2614461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5D5C757-23DB-412F-B7EF-3752DB301358}"/>
              </a:ext>
            </a:extLst>
          </p:cNvPr>
          <p:cNvPicPr/>
          <p:nvPr/>
        </p:nvPicPr>
        <p:blipFill rotWithShape="1">
          <a:blip r:embed="rId2" cstate="print">
            <a:extLst>
              <a:ext uri="{28A0092B-C50C-407E-A947-70E740481C1C}">
                <a14:useLocalDpi xmlns:a14="http://schemas.microsoft.com/office/drawing/2010/main" val="0"/>
              </a:ext>
            </a:extLst>
          </a:blip>
          <a:srcRect l="24227" t="2609" r="41403" b="-5585"/>
          <a:stretch/>
        </p:blipFill>
        <p:spPr bwMode="auto">
          <a:xfrm>
            <a:off x="1" y="0"/>
            <a:ext cx="2983261" cy="7062240"/>
          </a:xfrm>
          <a:prstGeom prst="rect">
            <a:avLst/>
          </a:prstGeom>
          <a:noFill/>
        </p:spPr>
      </p:pic>
      <p:sp>
        <p:nvSpPr>
          <p:cNvPr id="8" name="Content Placeholder 2">
            <a:extLst>
              <a:ext uri="{FF2B5EF4-FFF2-40B4-BE49-F238E27FC236}">
                <a16:creationId xmlns:a16="http://schemas.microsoft.com/office/drawing/2014/main" id="{B52E2EA4-0A88-4132-A64B-3658F007E7D1}"/>
              </a:ext>
            </a:extLst>
          </p:cNvPr>
          <p:cNvSpPr txBox="1">
            <a:spLocks/>
          </p:cNvSpPr>
          <p:nvPr/>
        </p:nvSpPr>
        <p:spPr>
          <a:xfrm>
            <a:off x="3539811" y="2042973"/>
            <a:ext cx="7699508" cy="3827391"/>
          </a:xfrm>
          <a:prstGeom prst="rect">
            <a:avLst/>
          </a:prstGeom>
        </p:spPr>
        <p:txBody>
          <a:bodyPr vert="horz" lIns="91440" tIns="45720" rIns="91440" bIns="45720" rtlCol="0" anchor="t">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Whitney"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Whitney"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solidFill>
                <a:latin typeface="Whitney"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solidFill>
                <a:latin typeface="Whitney"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lvl="0">
              <a:buFont typeface="Wingdings" panose="05000000000000000000" pitchFamily="2" charset="2"/>
              <a:buChar char="Ø"/>
            </a:pPr>
            <a:r>
              <a:rPr lang="en-US" sz="3700" dirty="0">
                <a:solidFill>
                  <a:srgbClr val="5D566C"/>
                </a:solidFill>
                <a:latin typeface="Arial" panose="020B0604020202020204" pitchFamily="34" charset="0"/>
                <a:cs typeface="Arial" panose="020B0604020202020204" pitchFamily="34" charset="0"/>
              </a:rPr>
              <a:t>Collect book drop bins at the Main Library, one located at the Arapahoe entrance and one at the Canyon entrance </a:t>
            </a:r>
          </a:p>
          <a:p>
            <a:pPr>
              <a:buFont typeface="Wingdings" panose="05000000000000000000" pitchFamily="2" charset="2"/>
              <a:buChar char="Ø"/>
            </a:pPr>
            <a:endParaRPr lang="en-US" sz="3700" dirty="0">
              <a:solidFill>
                <a:srgbClr val="5D566C"/>
              </a:solidFill>
              <a:latin typeface="Arial" panose="020B0604020202020204" pitchFamily="34" charset="0"/>
              <a:cs typeface="Arial" panose="020B0604020202020204" pitchFamily="34" charset="0"/>
            </a:endParaRPr>
          </a:p>
          <a:p>
            <a:pPr lvl="0">
              <a:buFont typeface="Wingdings" panose="05000000000000000000" pitchFamily="2" charset="2"/>
              <a:buChar char="Ø"/>
            </a:pPr>
            <a:r>
              <a:rPr lang="en-US" sz="3700" dirty="0">
                <a:solidFill>
                  <a:srgbClr val="5D566C"/>
                </a:solidFill>
                <a:latin typeface="Arial" panose="020B0604020202020204" pitchFamily="34" charset="0"/>
                <a:cs typeface="Arial" panose="020B0604020202020204" pitchFamily="34" charset="0"/>
              </a:rPr>
              <a:t>Bring the full bins of materials into the library quarantine rooms</a:t>
            </a:r>
          </a:p>
          <a:p>
            <a:pPr marL="0" indent="0">
              <a:buNone/>
            </a:pPr>
            <a:endParaRPr lang="en-US" sz="3700" dirty="0">
              <a:solidFill>
                <a:srgbClr val="5D566C"/>
              </a:solidFill>
              <a:latin typeface="Arial" panose="020B0604020202020204" pitchFamily="34" charset="0"/>
              <a:cs typeface="Arial" panose="020B0604020202020204" pitchFamily="34" charset="0"/>
            </a:endParaRPr>
          </a:p>
          <a:p>
            <a:pPr lvl="0">
              <a:buFont typeface="Wingdings" panose="05000000000000000000" pitchFamily="2" charset="2"/>
              <a:buChar char="Ø"/>
            </a:pPr>
            <a:r>
              <a:rPr lang="en-US" sz="3700" dirty="0">
                <a:solidFill>
                  <a:srgbClr val="5D566C"/>
                </a:solidFill>
                <a:latin typeface="Arial"/>
                <a:cs typeface="Arial"/>
              </a:rPr>
              <a:t>Remove materials from the bins and sort them into the correct room</a:t>
            </a:r>
          </a:p>
          <a:p>
            <a:pPr marL="457200" lvl="1" indent="0">
              <a:buNone/>
              <a:defRPr/>
            </a:pPr>
            <a:endParaRPr lang="en-US" b="1" dirty="0">
              <a:solidFill>
                <a:srgbClr val="5D566C"/>
              </a:solidFill>
              <a:latin typeface="Arial"/>
              <a:cs typeface="Arial"/>
            </a:endParaRPr>
          </a:p>
          <a:p>
            <a:pPr marL="457200" lvl="1" indent="0">
              <a:buNone/>
              <a:defRPr/>
            </a:pPr>
            <a:endParaRPr lang="en-US" sz="2000" dirty="0">
              <a:solidFill>
                <a:srgbClr val="5D566C"/>
              </a:solidFill>
              <a:latin typeface="Arial" panose="020B0604020202020204" pitchFamily="34" charset="0"/>
              <a:cs typeface="Arial" panose="020B0604020202020204" pitchFamily="34" charset="0"/>
            </a:endParaRPr>
          </a:p>
          <a:p>
            <a:pPr marL="457200" lvl="1" indent="0">
              <a:buNone/>
              <a:defRPr/>
            </a:pPr>
            <a:endParaRPr lang="en-US" sz="2000" dirty="0">
              <a:solidFill>
                <a:srgbClr val="363048"/>
              </a:solidFill>
              <a:latin typeface="Arial" panose="020B0604020202020204" pitchFamily="34" charset="0"/>
              <a:cs typeface="Arial" panose="020B0604020202020204" pitchFamily="34" charset="0"/>
            </a:endParaRPr>
          </a:p>
          <a:p>
            <a:pPr marL="914400" lvl="2" indent="0">
              <a:buNone/>
              <a:defRPr/>
            </a:pPr>
            <a:endParaRPr lang="en-US" sz="2000" dirty="0">
              <a:solidFill>
                <a:srgbClr val="363048"/>
              </a:solidFill>
              <a:latin typeface="Arial" panose="020B0604020202020204" pitchFamily="34" charset="0"/>
              <a:cs typeface="Arial" panose="020B0604020202020204" pitchFamily="34" charset="0"/>
            </a:endParaRPr>
          </a:p>
          <a:p>
            <a:pPr lvl="2">
              <a:defRPr/>
            </a:pPr>
            <a:endParaRPr lang="en-US" sz="2000" dirty="0">
              <a:solidFill>
                <a:srgbClr val="363048"/>
              </a:solidFill>
              <a:latin typeface="Arial" panose="020B0604020202020204" pitchFamily="34" charset="0"/>
              <a:cs typeface="Arial" panose="020B0604020202020204" pitchFamily="34" charset="0"/>
            </a:endParaRPr>
          </a:p>
          <a:p>
            <a:pPr marL="914400" lvl="2" indent="0">
              <a:buNone/>
              <a:defRPr/>
            </a:pPr>
            <a:endParaRPr lang="en-US" sz="2000" dirty="0">
              <a:solidFill>
                <a:srgbClr val="363048"/>
              </a:solidFill>
              <a:latin typeface="Arial" panose="020B0604020202020204" pitchFamily="34" charset="0"/>
              <a:cs typeface="Arial" panose="020B0604020202020204" pitchFamily="34" charset="0"/>
            </a:endParaRPr>
          </a:p>
          <a:p>
            <a:pPr lvl="2">
              <a:defRPr/>
            </a:pPr>
            <a:endParaRPr lang="en-US" sz="2000" dirty="0">
              <a:solidFill>
                <a:srgbClr val="363048"/>
              </a:solidFill>
              <a:latin typeface="Arial" panose="020B0604020202020204" pitchFamily="34" charset="0"/>
              <a:cs typeface="Arial" panose="020B0604020202020204" pitchFamily="34" charset="0"/>
            </a:endParaRPr>
          </a:p>
          <a:p>
            <a:pPr lvl="2">
              <a:defRPr/>
            </a:pPr>
            <a:endParaRPr lang="en-US" sz="2000" dirty="0">
              <a:solidFill>
                <a:srgbClr val="363048"/>
              </a:solidFill>
              <a:latin typeface="Arial" panose="020B0604020202020204" pitchFamily="34" charset="0"/>
              <a:cs typeface="Arial" panose="020B0604020202020204" pitchFamily="34" charset="0"/>
            </a:endParaRPr>
          </a:p>
          <a:p>
            <a:pPr lvl="2">
              <a:defRPr/>
            </a:pPr>
            <a:endParaRPr kumimoji="0" lang="en-US" sz="2000" b="0" i="0" u="none" strike="noStrike" kern="1200" cap="none" spc="0" normalizeH="0" baseline="0" noProof="0" dirty="0">
              <a:ln>
                <a:noFill/>
              </a:ln>
              <a:solidFill>
                <a:srgbClr val="363048"/>
              </a:solidFill>
              <a:effectLst/>
              <a:uLnTx/>
              <a:uFillTx/>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B1A12BEB-4E83-4A27-849C-B2DFDF025032}"/>
              </a:ext>
            </a:extLst>
          </p:cNvPr>
          <p:cNvSpPr txBox="1"/>
          <p:nvPr/>
        </p:nvSpPr>
        <p:spPr>
          <a:xfrm>
            <a:off x="3624985" y="520505"/>
            <a:ext cx="7699508" cy="1522468"/>
          </a:xfrm>
          <a:prstGeom prst="rect">
            <a:avLst/>
          </a:prstGeom>
          <a:noFill/>
        </p:spPr>
        <p:txBody>
          <a:bodyPr wrap="square" rtlCol="0">
            <a:spAutoFit/>
          </a:bodyPr>
          <a:lstStyle/>
          <a:p>
            <a:pPr algn="ctr">
              <a:lnSpc>
                <a:spcPct val="90000"/>
              </a:lnSpc>
              <a:spcBef>
                <a:spcPts val="1000"/>
              </a:spcBef>
              <a:defRPr/>
            </a:pPr>
            <a:r>
              <a:rPr lang="en-US" sz="3200" b="1" dirty="0">
                <a:solidFill>
                  <a:schemeClr val="accent1"/>
                </a:solidFill>
                <a:latin typeface="Trebuchet MS"/>
              </a:rPr>
              <a:t>Core Components of the Book Drop Sorter Volunteer Role:</a:t>
            </a:r>
          </a:p>
          <a:p>
            <a:pPr lvl="0" algn="ctr">
              <a:lnSpc>
                <a:spcPct val="90000"/>
              </a:lnSpc>
              <a:spcBef>
                <a:spcPts val="1000"/>
              </a:spcBef>
              <a:defRPr/>
            </a:pPr>
            <a:endParaRPr lang="en-US" sz="3000" dirty="0">
              <a:solidFill>
                <a:srgbClr val="B4BF78"/>
              </a:solidFill>
              <a:latin typeface="Trebuchet MS"/>
            </a:endParaRPr>
          </a:p>
        </p:txBody>
      </p:sp>
      <p:pic>
        <p:nvPicPr>
          <p:cNvPr id="11" name="Picture 2">
            <a:extLst>
              <a:ext uri="{FF2B5EF4-FFF2-40B4-BE49-F238E27FC236}">
                <a16:creationId xmlns:a16="http://schemas.microsoft.com/office/drawing/2014/main" id="{DC02FF1F-D913-4916-98E1-97D09C68B9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89" y="5720870"/>
            <a:ext cx="2983261" cy="1137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1890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5D5C757-23DB-412F-B7EF-3752DB301358}"/>
              </a:ext>
            </a:extLst>
          </p:cNvPr>
          <p:cNvPicPr/>
          <p:nvPr/>
        </p:nvPicPr>
        <p:blipFill rotWithShape="1">
          <a:blip r:embed="rId2" cstate="print">
            <a:extLst>
              <a:ext uri="{28A0092B-C50C-407E-A947-70E740481C1C}">
                <a14:useLocalDpi xmlns:a14="http://schemas.microsoft.com/office/drawing/2010/main" val="0"/>
              </a:ext>
            </a:extLst>
          </a:blip>
          <a:srcRect l="24227" t="2609" r="41403" b="-5585"/>
          <a:stretch/>
        </p:blipFill>
        <p:spPr bwMode="auto">
          <a:xfrm>
            <a:off x="0" y="0"/>
            <a:ext cx="2983261" cy="7062240"/>
          </a:xfrm>
          <a:prstGeom prst="rect">
            <a:avLst/>
          </a:prstGeom>
          <a:noFill/>
        </p:spPr>
      </p:pic>
      <p:sp>
        <p:nvSpPr>
          <p:cNvPr id="8" name="Content Placeholder 2">
            <a:extLst>
              <a:ext uri="{FF2B5EF4-FFF2-40B4-BE49-F238E27FC236}">
                <a16:creationId xmlns:a16="http://schemas.microsoft.com/office/drawing/2014/main" id="{B52E2EA4-0A88-4132-A64B-3658F007E7D1}"/>
              </a:ext>
            </a:extLst>
          </p:cNvPr>
          <p:cNvSpPr txBox="1">
            <a:spLocks/>
          </p:cNvSpPr>
          <p:nvPr/>
        </p:nvSpPr>
        <p:spPr>
          <a:xfrm>
            <a:off x="3539811" y="2042973"/>
            <a:ext cx="7699508" cy="382739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Whitney"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Whitney"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solidFill>
                <a:latin typeface="Whitney"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solidFill>
                <a:latin typeface="Whitney"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3600" dirty="0"/>
              <a:t>You will be pulling and pushing bins full of library materials, which can be up to 40 pounds, from the book drop bins to designated rooms in the library. </a:t>
            </a:r>
          </a:p>
          <a:p>
            <a:pPr marL="0" indent="0" algn="ctr">
              <a:buNone/>
            </a:pPr>
            <a:endParaRPr lang="en-US" sz="3600" dirty="0"/>
          </a:p>
          <a:p>
            <a:pPr marL="0" indent="0" algn="ctr">
              <a:buNone/>
            </a:pPr>
            <a:r>
              <a:rPr lang="en-US" sz="3600" dirty="0"/>
              <a:t>The bins are on wheels. </a:t>
            </a:r>
          </a:p>
          <a:p>
            <a:pPr marL="457200" lvl="1" indent="0">
              <a:buNone/>
              <a:defRPr/>
            </a:pPr>
            <a:r>
              <a:rPr lang="en-US" b="1" dirty="0">
                <a:solidFill>
                  <a:srgbClr val="5D566C"/>
                </a:solidFill>
                <a:latin typeface="Arial"/>
                <a:cs typeface="Arial"/>
              </a:rPr>
              <a:t> </a:t>
            </a:r>
          </a:p>
          <a:p>
            <a:pPr marL="457200" lvl="1" indent="0">
              <a:buNone/>
              <a:defRPr/>
            </a:pPr>
            <a:endParaRPr lang="en-US" sz="2000" dirty="0">
              <a:solidFill>
                <a:srgbClr val="5D566C"/>
              </a:solidFill>
              <a:latin typeface="Arial" panose="020B0604020202020204" pitchFamily="34" charset="0"/>
              <a:cs typeface="Arial" panose="020B0604020202020204" pitchFamily="34" charset="0"/>
            </a:endParaRPr>
          </a:p>
          <a:p>
            <a:pPr marL="457200" lvl="1" indent="0">
              <a:buNone/>
              <a:defRPr/>
            </a:pPr>
            <a:endParaRPr lang="en-US" sz="2000" dirty="0">
              <a:solidFill>
                <a:srgbClr val="363048"/>
              </a:solidFill>
              <a:latin typeface="Arial" panose="020B0604020202020204" pitchFamily="34" charset="0"/>
              <a:cs typeface="Arial" panose="020B0604020202020204" pitchFamily="34" charset="0"/>
            </a:endParaRPr>
          </a:p>
          <a:p>
            <a:pPr marL="914400" lvl="2" indent="0">
              <a:buNone/>
              <a:defRPr/>
            </a:pPr>
            <a:endParaRPr lang="en-US" sz="2000" dirty="0">
              <a:solidFill>
                <a:srgbClr val="363048"/>
              </a:solidFill>
              <a:latin typeface="Arial" panose="020B0604020202020204" pitchFamily="34" charset="0"/>
              <a:cs typeface="Arial" panose="020B0604020202020204" pitchFamily="34" charset="0"/>
            </a:endParaRPr>
          </a:p>
          <a:p>
            <a:pPr marL="914400" lvl="2" indent="0">
              <a:buNone/>
              <a:defRPr/>
            </a:pPr>
            <a:endParaRPr lang="en-US" sz="2000" dirty="0">
              <a:solidFill>
                <a:srgbClr val="363048"/>
              </a:solidFill>
              <a:latin typeface="Arial" panose="020B0604020202020204" pitchFamily="34" charset="0"/>
              <a:cs typeface="Arial" panose="020B0604020202020204" pitchFamily="34" charset="0"/>
            </a:endParaRPr>
          </a:p>
          <a:p>
            <a:pPr marL="914400" lvl="2" indent="0">
              <a:buNone/>
              <a:defRPr/>
            </a:pPr>
            <a:endParaRPr lang="en-US" sz="2000" dirty="0">
              <a:solidFill>
                <a:srgbClr val="363048"/>
              </a:solidFill>
              <a:latin typeface="Arial" panose="020B0604020202020204" pitchFamily="34" charset="0"/>
              <a:cs typeface="Arial" panose="020B0604020202020204" pitchFamily="34" charset="0"/>
            </a:endParaRPr>
          </a:p>
          <a:p>
            <a:pPr marL="914400" lvl="2" indent="0">
              <a:buNone/>
              <a:defRPr/>
            </a:pPr>
            <a:endParaRPr lang="en-US" sz="2000" dirty="0">
              <a:solidFill>
                <a:srgbClr val="363048"/>
              </a:solidFill>
              <a:latin typeface="Arial" panose="020B0604020202020204" pitchFamily="34" charset="0"/>
              <a:cs typeface="Arial" panose="020B0604020202020204" pitchFamily="34" charset="0"/>
            </a:endParaRPr>
          </a:p>
          <a:p>
            <a:pPr marL="914400" lvl="2" indent="0">
              <a:buNone/>
              <a:defRPr/>
            </a:pPr>
            <a:endParaRPr lang="en-US" sz="2000" dirty="0">
              <a:solidFill>
                <a:srgbClr val="363048"/>
              </a:solidFill>
              <a:latin typeface="Arial" panose="020B0604020202020204" pitchFamily="34" charset="0"/>
              <a:cs typeface="Arial" panose="020B0604020202020204" pitchFamily="34" charset="0"/>
            </a:endParaRPr>
          </a:p>
          <a:p>
            <a:pPr marL="914400" lvl="2" indent="0">
              <a:buNone/>
              <a:defRPr/>
            </a:pPr>
            <a:endParaRPr kumimoji="0" lang="en-US" sz="2000" b="0" i="0" u="none" strike="noStrike" kern="1200" cap="none" spc="0" normalizeH="0" baseline="0" noProof="0" dirty="0">
              <a:ln>
                <a:noFill/>
              </a:ln>
              <a:solidFill>
                <a:srgbClr val="363048"/>
              </a:solidFill>
              <a:effectLst/>
              <a:uLnTx/>
              <a:uFillTx/>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B1A12BEB-4E83-4A27-849C-B2DFDF025032}"/>
              </a:ext>
            </a:extLst>
          </p:cNvPr>
          <p:cNvSpPr txBox="1"/>
          <p:nvPr/>
        </p:nvSpPr>
        <p:spPr>
          <a:xfrm>
            <a:off x="3259225" y="182881"/>
            <a:ext cx="7699508" cy="1522468"/>
          </a:xfrm>
          <a:prstGeom prst="rect">
            <a:avLst/>
          </a:prstGeom>
          <a:noFill/>
        </p:spPr>
        <p:txBody>
          <a:bodyPr wrap="square" rtlCol="0" anchor="t">
            <a:spAutoFit/>
          </a:bodyPr>
          <a:lstStyle/>
          <a:p>
            <a:pPr algn="ctr">
              <a:lnSpc>
                <a:spcPct val="90000"/>
              </a:lnSpc>
              <a:spcBef>
                <a:spcPts val="1000"/>
              </a:spcBef>
              <a:defRPr/>
            </a:pPr>
            <a:r>
              <a:rPr lang="en-US" sz="3200" b="1" dirty="0">
                <a:solidFill>
                  <a:schemeClr val="accent1"/>
                </a:solidFill>
                <a:latin typeface="Trebuchet MS"/>
              </a:rPr>
              <a:t>As mentioned in the position description when you applied:</a:t>
            </a:r>
          </a:p>
          <a:p>
            <a:pPr lvl="0" algn="ctr">
              <a:lnSpc>
                <a:spcPct val="90000"/>
              </a:lnSpc>
              <a:spcBef>
                <a:spcPts val="1000"/>
              </a:spcBef>
              <a:defRPr/>
            </a:pPr>
            <a:endParaRPr lang="en-US" sz="3000" dirty="0">
              <a:solidFill>
                <a:srgbClr val="B4BF78"/>
              </a:solidFill>
              <a:latin typeface="Trebuchet MS"/>
            </a:endParaRPr>
          </a:p>
        </p:txBody>
      </p:sp>
      <p:pic>
        <p:nvPicPr>
          <p:cNvPr id="11" name="Picture 2">
            <a:extLst>
              <a:ext uri="{FF2B5EF4-FFF2-40B4-BE49-F238E27FC236}">
                <a16:creationId xmlns:a16="http://schemas.microsoft.com/office/drawing/2014/main" id="{DC02FF1F-D913-4916-98E1-97D09C68B9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20870"/>
            <a:ext cx="2983261" cy="1137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1316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5D5C757-23DB-412F-B7EF-3752DB301358}"/>
              </a:ext>
            </a:extLst>
          </p:cNvPr>
          <p:cNvPicPr/>
          <p:nvPr/>
        </p:nvPicPr>
        <p:blipFill rotWithShape="1">
          <a:blip r:embed="rId2" cstate="print">
            <a:extLst>
              <a:ext uri="{28A0092B-C50C-407E-A947-70E740481C1C}">
                <a14:useLocalDpi xmlns:a14="http://schemas.microsoft.com/office/drawing/2010/main" val="0"/>
              </a:ext>
            </a:extLst>
          </a:blip>
          <a:srcRect l="24227" t="2609" r="41403" b="-5585"/>
          <a:stretch/>
        </p:blipFill>
        <p:spPr bwMode="auto">
          <a:xfrm>
            <a:off x="0" y="-28136"/>
            <a:ext cx="2983261" cy="7062240"/>
          </a:xfrm>
          <a:prstGeom prst="rect">
            <a:avLst/>
          </a:prstGeom>
          <a:noFill/>
        </p:spPr>
      </p:pic>
      <p:sp>
        <p:nvSpPr>
          <p:cNvPr id="8" name="Content Placeholder 2">
            <a:extLst>
              <a:ext uri="{FF2B5EF4-FFF2-40B4-BE49-F238E27FC236}">
                <a16:creationId xmlns:a16="http://schemas.microsoft.com/office/drawing/2014/main" id="{B52E2EA4-0A88-4132-A64B-3658F007E7D1}"/>
              </a:ext>
            </a:extLst>
          </p:cNvPr>
          <p:cNvSpPr txBox="1">
            <a:spLocks/>
          </p:cNvSpPr>
          <p:nvPr/>
        </p:nvSpPr>
        <p:spPr>
          <a:xfrm>
            <a:off x="3525741" y="1575581"/>
            <a:ext cx="7418923" cy="4768948"/>
          </a:xfrm>
          <a:prstGeom prst="rect">
            <a:avLst/>
          </a:prstGeom>
        </p:spPr>
        <p:txBody>
          <a:bodyPr vert="horz" lIns="91440" tIns="45720" rIns="91440" bIns="45720" rtlCol="0" anchor="t">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Whitney"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Whitney"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solidFill>
                <a:latin typeface="Whitney"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solidFill>
                <a:latin typeface="Whitney"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lvl="0">
              <a:buFont typeface="Wingdings" panose="05000000000000000000" pitchFamily="2" charset="2"/>
              <a:buChar char="Ø"/>
            </a:pPr>
            <a:r>
              <a:rPr lang="en-US" sz="11200" dirty="0"/>
              <a:t>Before entering the building, you will be required to check in at the temperature self-check station. </a:t>
            </a:r>
            <a:r>
              <a:rPr lang="en-US" sz="11200" i="1" dirty="0"/>
              <a:t> </a:t>
            </a:r>
            <a:endParaRPr lang="en-US" sz="11200" dirty="0"/>
          </a:p>
          <a:p>
            <a:pPr>
              <a:buFont typeface="Wingdings" panose="05000000000000000000" pitchFamily="2" charset="2"/>
              <a:buChar char="Ø"/>
            </a:pPr>
            <a:r>
              <a:rPr lang="en-US" sz="11200" dirty="0"/>
              <a:t>You will take your temperature and register the time, date, and your name in the log.  </a:t>
            </a:r>
            <a:endParaRPr lang="en-US" sz="11200" dirty="0">
              <a:cs typeface="Calibri"/>
            </a:endParaRPr>
          </a:p>
          <a:p>
            <a:pPr lvl="0">
              <a:buFont typeface="Wingdings" panose="05000000000000000000" pitchFamily="2" charset="2"/>
              <a:buChar char="Ø"/>
            </a:pPr>
            <a:r>
              <a:rPr lang="en-US" sz="11200" dirty="0"/>
              <a:t>Staff and volunteers are required to wear masks and gloves in the building.</a:t>
            </a:r>
          </a:p>
          <a:p>
            <a:pPr>
              <a:buFont typeface="Wingdings" panose="05000000000000000000" pitchFamily="2" charset="2"/>
              <a:buChar char="Ø"/>
            </a:pPr>
            <a:r>
              <a:rPr lang="en-US" sz="11200" dirty="0"/>
              <a:t>Always observe safe social distancing measures. Stay six feet from staff and other volunteers.  </a:t>
            </a:r>
            <a:endParaRPr lang="en-US" sz="11200" dirty="0">
              <a:cs typeface="Calibri"/>
            </a:endParaRPr>
          </a:p>
          <a:p>
            <a:pPr lvl="0">
              <a:buFont typeface="Wingdings" panose="05000000000000000000" pitchFamily="2" charset="2"/>
              <a:buChar char="Ø"/>
            </a:pPr>
            <a:r>
              <a:rPr lang="en-US" sz="11200" dirty="0"/>
              <a:t>Hand sanitizer and disinfecting wipes are located at each workstation.</a:t>
            </a:r>
          </a:p>
          <a:p>
            <a:pPr lvl="0">
              <a:buFont typeface="Wingdings" panose="05000000000000000000" pitchFamily="2" charset="2"/>
              <a:buChar char="Ø"/>
            </a:pPr>
            <a:r>
              <a:rPr lang="en-US" sz="11200" dirty="0"/>
              <a:t>Use waste receptacles at active workstations (near entry/exit, family restrooms). </a:t>
            </a:r>
          </a:p>
          <a:p>
            <a:pPr marL="457200" lvl="1" indent="0">
              <a:buNone/>
              <a:defRPr/>
            </a:pPr>
            <a:endParaRPr lang="en-US" b="1" dirty="0">
              <a:solidFill>
                <a:srgbClr val="5D566C"/>
              </a:solidFill>
              <a:latin typeface="Arial"/>
              <a:cs typeface="Arial"/>
            </a:endParaRPr>
          </a:p>
          <a:p>
            <a:pPr marL="457200" lvl="1" indent="0">
              <a:buNone/>
              <a:defRPr/>
            </a:pPr>
            <a:endParaRPr lang="en-US" sz="2000" dirty="0">
              <a:solidFill>
                <a:srgbClr val="5D566C"/>
              </a:solidFill>
              <a:latin typeface="Arial" panose="020B0604020202020204" pitchFamily="34" charset="0"/>
              <a:cs typeface="Arial" panose="020B0604020202020204" pitchFamily="34" charset="0"/>
            </a:endParaRPr>
          </a:p>
          <a:p>
            <a:pPr marL="457200" lvl="1" indent="0">
              <a:buNone/>
              <a:defRPr/>
            </a:pPr>
            <a:endParaRPr lang="en-US" sz="2000" dirty="0">
              <a:solidFill>
                <a:srgbClr val="363048"/>
              </a:solidFill>
              <a:latin typeface="Arial" panose="020B0604020202020204" pitchFamily="34" charset="0"/>
              <a:cs typeface="Arial" panose="020B0604020202020204" pitchFamily="34" charset="0"/>
            </a:endParaRPr>
          </a:p>
          <a:p>
            <a:pPr marL="914400" lvl="2" indent="0">
              <a:buNone/>
              <a:defRPr/>
            </a:pPr>
            <a:endParaRPr lang="en-US" sz="2000" dirty="0">
              <a:solidFill>
                <a:srgbClr val="363048"/>
              </a:solidFill>
              <a:latin typeface="Arial" panose="020B0604020202020204" pitchFamily="34" charset="0"/>
              <a:cs typeface="Arial" panose="020B0604020202020204" pitchFamily="34" charset="0"/>
            </a:endParaRPr>
          </a:p>
          <a:p>
            <a:pPr marL="914400" lvl="2" indent="0">
              <a:buNone/>
              <a:defRPr/>
            </a:pPr>
            <a:endParaRPr lang="en-US" sz="2000" dirty="0">
              <a:solidFill>
                <a:srgbClr val="363048"/>
              </a:solidFill>
              <a:latin typeface="Arial" panose="020B0604020202020204" pitchFamily="34" charset="0"/>
              <a:cs typeface="Arial" panose="020B0604020202020204" pitchFamily="34" charset="0"/>
            </a:endParaRPr>
          </a:p>
          <a:p>
            <a:pPr marL="914400" lvl="2" indent="0">
              <a:buNone/>
              <a:defRPr/>
            </a:pPr>
            <a:endParaRPr lang="en-US" sz="2000" dirty="0">
              <a:solidFill>
                <a:srgbClr val="363048"/>
              </a:solidFill>
              <a:latin typeface="Arial" panose="020B0604020202020204" pitchFamily="34" charset="0"/>
              <a:cs typeface="Arial" panose="020B0604020202020204" pitchFamily="34" charset="0"/>
            </a:endParaRPr>
          </a:p>
          <a:p>
            <a:pPr marL="914400" lvl="2" indent="0">
              <a:buNone/>
              <a:defRPr/>
            </a:pPr>
            <a:endParaRPr lang="en-US" sz="2000" dirty="0">
              <a:solidFill>
                <a:srgbClr val="363048"/>
              </a:solidFill>
              <a:latin typeface="Arial" panose="020B0604020202020204" pitchFamily="34" charset="0"/>
              <a:cs typeface="Arial" panose="020B0604020202020204" pitchFamily="34" charset="0"/>
            </a:endParaRPr>
          </a:p>
          <a:p>
            <a:pPr marL="914400" lvl="2" indent="0">
              <a:buNone/>
              <a:defRPr/>
            </a:pPr>
            <a:endParaRPr lang="en-US" sz="2000" dirty="0">
              <a:solidFill>
                <a:srgbClr val="363048"/>
              </a:solidFill>
              <a:latin typeface="Arial" panose="020B0604020202020204" pitchFamily="34" charset="0"/>
              <a:cs typeface="Arial" panose="020B0604020202020204" pitchFamily="34" charset="0"/>
            </a:endParaRPr>
          </a:p>
          <a:p>
            <a:pPr marL="914400" lvl="2" indent="0">
              <a:buNone/>
              <a:defRPr/>
            </a:pPr>
            <a:endParaRPr kumimoji="0" lang="en-US" sz="2000" b="0" i="0" u="none" strike="noStrike" kern="1200" cap="none" spc="0" normalizeH="0" baseline="0" noProof="0" dirty="0">
              <a:ln>
                <a:noFill/>
              </a:ln>
              <a:solidFill>
                <a:srgbClr val="363048"/>
              </a:solidFill>
              <a:effectLst/>
              <a:uLnTx/>
              <a:uFillTx/>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B1A12BEB-4E83-4A27-849C-B2DFDF025032}"/>
              </a:ext>
            </a:extLst>
          </p:cNvPr>
          <p:cNvSpPr txBox="1"/>
          <p:nvPr/>
        </p:nvSpPr>
        <p:spPr>
          <a:xfrm>
            <a:off x="3539811" y="226402"/>
            <a:ext cx="7418922" cy="1106970"/>
          </a:xfrm>
          <a:prstGeom prst="rect">
            <a:avLst/>
          </a:prstGeom>
          <a:noFill/>
        </p:spPr>
        <p:txBody>
          <a:bodyPr wrap="square" rtlCol="0">
            <a:spAutoFit/>
          </a:bodyPr>
          <a:lstStyle/>
          <a:p>
            <a:pPr algn="ctr">
              <a:lnSpc>
                <a:spcPct val="90000"/>
              </a:lnSpc>
              <a:spcBef>
                <a:spcPts val="1000"/>
              </a:spcBef>
              <a:defRPr/>
            </a:pPr>
            <a:r>
              <a:rPr lang="en-US" sz="3200" b="1" dirty="0">
                <a:solidFill>
                  <a:schemeClr val="accent1"/>
                </a:solidFill>
                <a:latin typeface="Trebuchet MS"/>
              </a:rPr>
              <a:t>Health and Safety Protocol </a:t>
            </a:r>
          </a:p>
          <a:p>
            <a:pPr algn="ctr">
              <a:lnSpc>
                <a:spcPct val="90000"/>
              </a:lnSpc>
              <a:spcBef>
                <a:spcPts val="1000"/>
              </a:spcBef>
              <a:defRPr/>
            </a:pPr>
            <a:r>
              <a:rPr lang="en-US" sz="3200" b="1" dirty="0">
                <a:solidFill>
                  <a:schemeClr val="accent1"/>
                </a:solidFill>
                <a:latin typeface="Trebuchet MS"/>
              </a:rPr>
              <a:t>for this Volunteer Role</a:t>
            </a:r>
            <a:endParaRPr lang="en-US" sz="3000" dirty="0">
              <a:solidFill>
                <a:srgbClr val="B4BF78"/>
              </a:solidFill>
              <a:latin typeface="Trebuchet MS"/>
            </a:endParaRPr>
          </a:p>
        </p:txBody>
      </p:sp>
      <p:pic>
        <p:nvPicPr>
          <p:cNvPr id="11" name="Picture 2">
            <a:extLst>
              <a:ext uri="{FF2B5EF4-FFF2-40B4-BE49-F238E27FC236}">
                <a16:creationId xmlns:a16="http://schemas.microsoft.com/office/drawing/2014/main" id="{DC02FF1F-D913-4916-98E1-97D09C68B9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74" y="5534262"/>
            <a:ext cx="2983261" cy="113713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183FB8E7-AAD1-4749-9426-F42F59C00405}"/>
              </a:ext>
            </a:extLst>
          </p:cNvPr>
          <p:cNvPicPr>
            <a:picLocks noChangeAspect="1"/>
          </p:cNvPicPr>
          <p:nvPr/>
        </p:nvPicPr>
        <p:blipFill>
          <a:blip r:embed="rId4"/>
          <a:stretch>
            <a:fillRect/>
          </a:stretch>
        </p:blipFill>
        <p:spPr>
          <a:xfrm>
            <a:off x="10621108" y="5282419"/>
            <a:ext cx="1388973" cy="1388973"/>
          </a:xfrm>
          <a:prstGeom prst="rect">
            <a:avLst/>
          </a:prstGeom>
        </p:spPr>
      </p:pic>
      <p:pic>
        <p:nvPicPr>
          <p:cNvPr id="9" name="Picture 8">
            <a:extLst>
              <a:ext uri="{FF2B5EF4-FFF2-40B4-BE49-F238E27FC236}">
                <a16:creationId xmlns:a16="http://schemas.microsoft.com/office/drawing/2014/main" id="{A8816EC2-D295-4A65-82CC-A79149156505}"/>
              </a:ext>
            </a:extLst>
          </p:cNvPr>
          <p:cNvPicPr>
            <a:picLocks noChangeAspect="1"/>
          </p:cNvPicPr>
          <p:nvPr/>
        </p:nvPicPr>
        <p:blipFill>
          <a:blip r:embed="rId5"/>
          <a:stretch>
            <a:fillRect/>
          </a:stretch>
        </p:blipFill>
        <p:spPr>
          <a:xfrm>
            <a:off x="3186161" y="226402"/>
            <a:ext cx="961385" cy="944998"/>
          </a:xfrm>
          <a:prstGeom prst="rect">
            <a:avLst/>
          </a:prstGeom>
        </p:spPr>
      </p:pic>
    </p:spTree>
    <p:extLst>
      <p:ext uri="{BB962C8B-B14F-4D97-AF65-F5344CB8AC3E}">
        <p14:creationId xmlns:p14="http://schemas.microsoft.com/office/powerpoint/2010/main" val="1151601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5D5C757-23DB-412F-B7EF-3752DB301358}"/>
              </a:ext>
            </a:extLst>
          </p:cNvPr>
          <p:cNvPicPr/>
          <p:nvPr/>
        </p:nvPicPr>
        <p:blipFill rotWithShape="1">
          <a:blip r:embed="rId2" cstate="print">
            <a:extLst>
              <a:ext uri="{28A0092B-C50C-407E-A947-70E740481C1C}">
                <a14:useLocalDpi xmlns:a14="http://schemas.microsoft.com/office/drawing/2010/main" val="0"/>
              </a:ext>
            </a:extLst>
          </a:blip>
          <a:srcRect l="24227" t="2609" r="41403" b="-5585"/>
          <a:stretch/>
        </p:blipFill>
        <p:spPr bwMode="auto">
          <a:xfrm>
            <a:off x="0" y="0"/>
            <a:ext cx="2983261" cy="7062240"/>
          </a:xfrm>
          <a:prstGeom prst="rect">
            <a:avLst/>
          </a:prstGeom>
          <a:noFill/>
        </p:spPr>
      </p:pic>
      <p:sp>
        <p:nvSpPr>
          <p:cNvPr id="8" name="Content Placeholder 2">
            <a:extLst>
              <a:ext uri="{FF2B5EF4-FFF2-40B4-BE49-F238E27FC236}">
                <a16:creationId xmlns:a16="http://schemas.microsoft.com/office/drawing/2014/main" id="{B52E2EA4-0A88-4132-A64B-3658F007E7D1}"/>
              </a:ext>
            </a:extLst>
          </p:cNvPr>
          <p:cNvSpPr txBox="1">
            <a:spLocks/>
          </p:cNvSpPr>
          <p:nvPr/>
        </p:nvSpPr>
        <p:spPr>
          <a:xfrm>
            <a:off x="3539810" y="1589649"/>
            <a:ext cx="8051967" cy="4403188"/>
          </a:xfrm>
          <a:prstGeom prst="rect">
            <a:avLst/>
          </a:prstGeom>
        </p:spPr>
        <p:txBody>
          <a:bodyPr vert="horz" lIns="91440" tIns="45720" rIns="91440" bIns="45720" rtlCol="0"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Whitney"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Whitney"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solidFill>
                <a:latin typeface="Whitney"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solidFill>
                <a:latin typeface="Whitney"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lvl="0">
              <a:buFont typeface="Wingdings" panose="05000000000000000000" pitchFamily="2" charset="2"/>
              <a:buChar char="Ø"/>
            </a:pPr>
            <a:r>
              <a:rPr lang="en-US" sz="3000" dirty="0"/>
              <a:t>Training</a:t>
            </a:r>
            <a:r>
              <a:rPr lang="en-US" dirty="0"/>
              <a:t> on proper fit of cloth mask </a:t>
            </a:r>
            <a:r>
              <a:rPr lang="en-US" u="sng" dirty="0">
                <a:hlinkClick r:id="rId3"/>
              </a:rPr>
              <a:t>https://covid19.colorado.gov/mask-guidance</a:t>
            </a:r>
            <a:endParaRPr lang="en-US" u="sng" dirty="0"/>
          </a:p>
          <a:p>
            <a:pPr lvl="0">
              <a:buFont typeface="Wingdings" panose="05000000000000000000" pitchFamily="2" charset="2"/>
              <a:buChar char="Ø"/>
            </a:pPr>
            <a:endParaRPr lang="en-US" dirty="0"/>
          </a:p>
          <a:p>
            <a:pPr lvl="0">
              <a:buFont typeface="Wingdings" panose="05000000000000000000" pitchFamily="2" charset="2"/>
              <a:buChar char="Ø"/>
            </a:pPr>
            <a:r>
              <a:rPr lang="en-US" dirty="0"/>
              <a:t>Training on the proper removal of gloves </a:t>
            </a:r>
            <a:r>
              <a:rPr lang="en-US" u="sng" dirty="0">
                <a:hlinkClick r:id="rId3"/>
              </a:rPr>
              <a:t>https://covid19.colorado.gov/mask-guidance</a:t>
            </a:r>
            <a:endParaRPr lang="en-US" u="sng" dirty="0"/>
          </a:p>
          <a:p>
            <a:pPr lvl="0">
              <a:buFont typeface="Wingdings" panose="05000000000000000000" pitchFamily="2" charset="2"/>
              <a:buChar char="Ø"/>
            </a:pPr>
            <a:endParaRPr lang="en-US" dirty="0"/>
          </a:p>
          <a:p>
            <a:pPr lvl="0">
              <a:buFont typeface="Wingdings" panose="05000000000000000000" pitchFamily="2" charset="2"/>
              <a:buChar char="Ø"/>
            </a:pPr>
            <a:r>
              <a:rPr lang="en-US" dirty="0"/>
              <a:t>Training on cleaning and disinfecting surfaces </a:t>
            </a:r>
            <a:r>
              <a:rPr lang="en-US" u="sng" dirty="0">
                <a:hlinkClick r:id="rId4"/>
              </a:rPr>
              <a:t>https://covid19.colorado.gov/cleaning-guidance</a:t>
            </a:r>
            <a:endParaRPr lang="en-US" sz="3600" dirty="0"/>
          </a:p>
          <a:p>
            <a:pPr marL="457200" lvl="1" indent="0">
              <a:buNone/>
              <a:defRPr/>
            </a:pPr>
            <a:r>
              <a:rPr lang="en-US" b="1" dirty="0">
                <a:solidFill>
                  <a:srgbClr val="5D566C"/>
                </a:solidFill>
                <a:latin typeface="Arial"/>
                <a:cs typeface="Arial"/>
              </a:rPr>
              <a:t> </a:t>
            </a:r>
          </a:p>
          <a:p>
            <a:pPr marL="457200" lvl="1" indent="0">
              <a:buNone/>
              <a:defRPr/>
            </a:pPr>
            <a:endParaRPr lang="en-US" sz="2000" dirty="0">
              <a:solidFill>
                <a:srgbClr val="5D566C"/>
              </a:solidFill>
              <a:latin typeface="Arial" panose="020B0604020202020204" pitchFamily="34" charset="0"/>
              <a:cs typeface="Arial" panose="020B0604020202020204" pitchFamily="34" charset="0"/>
            </a:endParaRPr>
          </a:p>
          <a:p>
            <a:pPr marL="457200" lvl="1" indent="0">
              <a:buNone/>
              <a:defRPr/>
            </a:pPr>
            <a:endParaRPr lang="en-US" sz="2000" dirty="0">
              <a:solidFill>
                <a:srgbClr val="363048"/>
              </a:solidFill>
              <a:latin typeface="Arial" panose="020B0604020202020204" pitchFamily="34" charset="0"/>
              <a:cs typeface="Arial" panose="020B0604020202020204" pitchFamily="34" charset="0"/>
            </a:endParaRPr>
          </a:p>
          <a:p>
            <a:pPr marL="914400" lvl="2" indent="0">
              <a:buNone/>
              <a:defRPr/>
            </a:pPr>
            <a:endParaRPr lang="en-US" sz="2000" dirty="0">
              <a:solidFill>
                <a:srgbClr val="363048"/>
              </a:solidFill>
              <a:latin typeface="Arial" panose="020B0604020202020204" pitchFamily="34" charset="0"/>
              <a:cs typeface="Arial" panose="020B0604020202020204" pitchFamily="34" charset="0"/>
            </a:endParaRPr>
          </a:p>
          <a:p>
            <a:pPr marL="914400" lvl="2" indent="0">
              <a:buNone/>
              <a:defRPr/>
            </a:pPr>
            <a:endParaRPr lang="en-US" sz="2000" dirty="0">
              <a:solidFill>
                <a:srgbClr val="363048"/>
              </a:solidFill>
              <a:latin typeface="Arial" panose="020B0604020202020204" pitchFamily="34" charset="0"/>
              <a:cs typeface="Arial" panose="020B0604020202020204" pitchFamily="34" charset="0"/>
            </a:endParaRPr>
          </a:p>
          <a:p>
            <a:pPr marL="914400" lvl="2" indent="0">
              <a:buNone/>
              <a:defRPr/>
            </a:pPr>
            <a:endParaRPr lang="en-US" sz="2000" dirty="0">
              <a:solidFill>
                <a:srgbClr val="363048"/>
              </a:solidFill>
              <a:latin typeface="Arial" panose="020B0604020202020204" pitchFamily="34" charset="0"/>
              <a:cs typeface="Arial" panose="020B0604020202020204" pitchFamily="34" charset="0"/>
            </a:endParaRPr>
          </a:p>
          <a:p>
            <a:pPr marL="914400" lvl="2" indent="0">
              <a:buNone/>
              <a:defRPr/>
            </a:pPr>
            <a:endParaRPr lang="en-US" sz="2000" dirty="0">
              <a:solidFill>
                <a:srgbClr val="363048"/>
              </a:solidFill>
              <a:latin typeface="Arial" panose="020B0604020202020204" pitchFamily="34" charset="0"/>
              <a:cs typeface="Arial" panose="020B0604020202020204" pitchFamily="34" charset="0"/>
            </a:endParaRPr>
          </a:p>
          <a:p>
            <a:pPr marL="914400" lvl="2" indent="0">
              <a:buNone/>
              <a:defRPr/>
            </a:pPr>
            <a:endParaRPr lang="en-US" sz="2000" dirty="0">
              <a:solidFill>
                <a:srgbClr val="363048"/>
              </a:solidFill>
              <a:latin typeface="Arial" panose="020B0604020202020204" pitchFamily="34" charset="0"/>
              <a:cs typeface="Arial" panose="020B0604020202020204" pitchFamily="34" charset="0"/>
            </a:endParaRPr>
          </a:p>
          <a:p>
            <a:pPr marL="914400" lvl="2" indent="0">
              <a:buNone/>
              <a:defRPr/>
            </a:pPr>
            <a:endParaRPr kumimoji="0" lang="en-US" sz="2000" b="0" i="0" u="none" strike="noStrike" kern="1200" cap="none" spc="0" normalizeH="0" baseline="0" noProof="0" dirty="0">
              <a:ln>
                <a:noFill/>
              </a:ln>
              <a:solidFill>
                <a:srgbClr val="363048"/>
              </a:solidFill>
              <a:effectLst/>
              <a:uLnTx/>
              <a:uFillTx/>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B1A12BEB-4E83-4A27-849C-B2DFDF025032}"/>
              </a:ext>
            </a:extLst>
          </p:cNvPr>
          <p:cNvSpPr txBox="1"/>
          <p:nvPr/>
        </p:nvSpPr>
        <p:spPr>
          <a:xfrm>
            <a:off x="2898088" y="510379"/>
            <a:ext cx="7418922" cy="1079270"/>
          </a:xfrm>
          <a:prstGeom prst="rect">
            <a:avLst/>
          </a:prstGeom>
          <a:noFill/>
        </p:spPr>
        <p:txBody>
          <a:bodyPr wrap="square" rtlCol="0">
            <a:spAutoFit/>
          </a:bodyPr>
          <a:lstStyle/>
          <a:p>
            <a:pPr algn="ctr">
              <a:lnSpc>
                <a:spcPct val="90000"/>
              </a:lnSpc>
              <a:spcBef>
                <a:spcPts val="1000"/>
              </a:spcBef>
              <a:defRPr/>
            </a:pPr>
            <a:r>
              <a:rPr lang="en-US" sz="3200" b="1" dirty="0">
                <a:solidFill>
                  <a:schemeClr val="accent1"/>
                </a:solidFill>
                <a:latin typeface="Trebuchet MS"/>
              </a:rPr>
              <a:t>Safety Training Resources</a:t>
            </a:r>
            <a:endParaRPr lang="en-US" dirty="0"/>
          </a:p>
          <a:p>
            <a:pPr algn="ctr">
              <a:lnSpc>
                <a:spcPct val="90000"/>
              </a:lnSpc>
              <a:spcBef>
                <a:spcPts val="1000"/>
              </a:spcBef>
              <a:defRPr/>
            </a:pPr>
            <a:endParaRPr lang="en-US" sz="3000" dirty="0">
              <a:solidFill>
                <a:srgbClr val="B4BF78"/>
              </a:solidFill>
              <a:latin typeface="Trebuchet MS"/>
            </a:endParaRPr>
          </a:p>
        </p:txBody>
      </p:sp>
      <p:pic>
        <p:nvPicPr>
          <p:cNvPr id="11" name="Picture 2">
            <a:extLst>
              <a:ext uri="{FF2B5EF4-FFF2-40B4-BE49-F238E27FC236}">
                <a16:creationId xmlns:a16="http://schemas.microsoft.com/office/drawing/2014/main" id="{DC02FF1F-D913-4916-98E1-97D09C68B9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693191"/>
            <a:ext cx="2983261" cy="113713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AE8B8DC8-DBCC-4C93-A5F6-C64267A0E280}"/>
              </a:ext>
            </a:extLst>
          </p:cNvPr>
          <p:cNvPicPr>
            <a:picLocks noChangeAspect="1"/>
          </p:cNvPicPr>
          <p:nvPr/>
        </p:nvPicPr>
        <p:blipFill>
          <a:blip r:embed="rId6"/>
          <a:stretch>
            <a:fillRect/>
          </a:stretch>
        </p:blipFill>
        <p:spPr>
          <a:xfrm>
            <a:off x="9293912" y="56991"/>
            <a:ext cx="2706010" cy="16332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6795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5D5C757-23DB-412F-B7EF-3752DB301358}"/>
              </a:ext>
            </a:extLst>
          </p:cNvPr>
          <p:cNvPicPr/>
          <p:nvPr/>
        </p:nvPicPr>
        <p:blipFill rotWithShape="1">
          <a:blip r:embed="rId2" cstate="print">
            <a:extLst>
              <a:ext uri="{28A0092B-C50C-407E-A947-70E740481C1C}">
                <a14:useLocalDpi xmlns:a14="http://schemas.microsoft.com/office/drawing/2010/main" val="0"/>
              </a:ext>
            </a:extLst>
          </a:blip>
          <a:srcRect l="24227" t="2609" r="41403" b="-5585"/>
          <a:stretch/>
        </p:blipFill>
        <p:spPr bwMode="auto">
          <a:xfrm>
            <a:off x="0" y="0"/>
            <a:ext cx="2983261" cy="7062240"/>
          </a:xfrm>
          <a:prstGeom prst="rect">
            <a:avLst/>
          </a:prstGeom>
          <a:noFill/>
        </p:spPr>
      </p:pic>
      <p:sp>
        <p:nvSpPr>
          <p:cNvPr id="8" name="Content Placeholder 2">
            <a:extLst>
              <a:ext uri="{FF2B5EF4-FFF2-40B4-BE49-F238E27FC236}">
                <a16:creationId xmlns:a16="http://schemas.microsoft.com/office/drawing/2014/main" id="{B52E2EA4-0A88-4132-A64B-3658F007E7D1}"/>
              </a:ext>
            </a:extLst>
          </p:cNvPr>
          <p:cNvSpPr txBox="1">
            <a:spLocks/>
          </p:cNvSpPr>
          <p:nvPr/>
        </p:nvSpPr>
        <p:spPr>
          <a:xfrm>
            <a:off x="3348111" y="1786596"/>
            <a:ext cx="8693689" cy="5071403"/>
          </a:xfrm>
          <a:prstGeom prst="rect">
            <a:avLst/>
          </a:prstGeom>
        </p:spPr>
        <p:txBody>
          <a:bodyPr vert="horz" lIns="91440" tIns="45720" rIns="91440" bIns="45720" rtlCol="0" anchor="t">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Whitney"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Whitney"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solidFill>
                <a:latin typeface="Whitney"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solidFill>
                <a:latin typeface="Whitney"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lvl="0">
              <a:buFont typeface="Wingdings" panose="05000000000000000000" pitchFamily="2" charset="2"/>
              <a:buChar char="Ø"/>
            </a:pPr>
            <a:r>
              <a:rPr lang="en-US" sz="11200" dirty="0"/>
              <a:t>Checking your temperature and signing in</a:t>
            </a:r>
          </a:p>
          <a:p>
            <a:pPr lvl="0">
              <a:buFont typeface="Wingdings" panose="05000000000000000000" pitchFamily="2" charset="2"/>
              <a:buChar char="Ø"/>
            </a:pPr>
            <a:r>
              <a:rPr lang="en-US" sz="11200" dirty="0"/>
              <a:t>Entering the library</a:t>
            </a:r>
          </a:p>
          <a:p>
            <a:pPr lvl="0">
              <a:buFont typeface="Wingdings" panose="05000000000000000000" pitchFamily="2" charset="2"/>
              <a:buChar char="Ø"/>
            </a:pPr>
            <a:r>
              <a:rPr lang="en-US" sz="11200" dirty="0"/>
              <a:t>Picking up your mask and gloves (available from the library if needed)</a:t>
            </a:r>
            <a:endParaRPr lang="en-US" sz="11200" dirty="0">
              <a:cs typeface="Calibri"/>
            </a:endParaRPr>
          </a:p>
          <a:p>
            <a:pPr lvl="0">
              <a:buFont typeface="Wingdings" panose="05000000000000000000" pitchFamily="2" charset="2"/>
              <a:buChar char="Ø"/>
            </a:pPr>
            <a:r>
              <a:rPr lang="en-US" sz="11200" dirty="0"/>
              <a:t>Getting the book drop key, volunteer badge, and info sheet</a:t>
            </a:r>
          </a:p>
          <a:p>
            <a:pPr lvl="0">
              <a:buFont typeface="Wingdings" panose="05000000000000000000" pitchFamily="2" charset="2"/>
              <a:buChar char="Ø"/>
            </a:pPr>
            <a:r>
              <a:rPr lang="en-US" sz="11200" dirty="0"/>
              <a:t>Opening, emptying, and closing the Arapahoe book drop</a:t>
            </a:r>
            <a:endParaRPr lang="en-US" sz="11200" dirty="0">
              <a:cs typeface="Calibri"/>
            </a:endParaRPr>
          </a:p>
          <a:p>
            <a:pPr lvl="0">
              <a:buFont typeface="Wingdings" panose="05000000000000000000" pitchFamily="2" charset="2"/>
              <a:buChar char="Ø"/>
            </a:pPr>
            <a:r>
              <a:rPr lang="en-US" sz="11200" dirty="0"/>
              <a:t>Identifying Flatirons Library Consortium (FLC) materials</a:t>
            </a:r>
          </a:p>
          <a:p>
            <a:pPr lvl="0">
              <a:buFont typeface="Wingdings" panose="05000000000000000000" pitchFamily="2" charset="2"/>
              <a:buChar char="Ø"/>
            </a:pPr>
            <a:endParaRPr lang="en-US" sz="11200" dirty="0"/>
          </a:p>
          <a:p>
            <a:pPr marL="0" indent="0">
              <a:buNone/>
            </a:pPr>
            <a:r>
              <a:rPr lang="en-US" sz="11200" dirty="0"/>
              <a:t>NOTE: you may want to </a:t>
            </a:r>
            <a:r>
              <a:rPr lang="en-US" sz="11200" b="1" dirty="0"/>
              <a:t>TURN UP your computer volume </a:t>
            </a:r>
            <a:r>
              <a:rPr lang="en-US" sz="11200" dirty="0"/>
              <a:t>because the video has low volume.</a:t>
            </a:r>
          </a:p>
          <a:p>
            <a:pPr marL="914400" lvl="2" indent="0">
              <a:buNone/>
              <a:defRPr/>
            </a:pPr>
            <a:endParaRPr lang="en-US" sz="11200" dirty="0">
              <a:solidFill>
                <a:srgbClr val="363048"/>
              </a:solidFill>
              <a:latin typeface="Arial" panose="020B0604020202020204" pitchFamily="34" charset="0"/>
              <a:cs typeface="Arial" panose="020B0604020202020204" pitchFamily="34" charset="0"/>
            </a:endParaRPr>
          </a:p>
          <a:p>
            <a:pPr marL="914400" lvl="2" indent="0">
              <a:buNone/>
              <a:defRPr/>
            </a:pPr>
            <a:endParaRPr lang="en-US" sz="2000" dirty="0">
              <a:solidFill>
                <a:srgbClr val="363048"/>
              </a:solidFill>
              <a:latin typeface="Arial" panose="020B0604020202020204" pitchFamily="34" charset="0"/>
              <a:cs typeface="Arial" panose="020B0604020202020204" pitchFamily="34" charset="0"/>
            </a:endParaRPr>
          </a:p>
          <a:p>
            <a:pPr marL="914400" lvl="2" indent="0">
              <a:buNone/>
              <a:defRPr/>
            </a:pPr>
            <a:endParaRPr kumimoji="0" lang="en-US" sz="2000" b="0" i="0" u="none" strike="noStrike" kern="1200" cap="none" spc="0" normalizeH="0" baseline="0" noProof="0" dirty="0">
              <a:ln>
                <a:noFill/>
              </a:ln>
              <a:solidFill>
                <a:srgbClr val="363048"/>
              </a:solidFill>
              <a:effectLst/>
              <a:uLnTx/>
              <a:uFillTx/>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B1A12BEB-4E83-4A27-849C-B2DFDF025032}"/>
              </a:ext>
            </a:extLst>
          </p:cNvPr>
          <p:cNvSpPr txBox="1"/>
          <p:nvPr/>
        </p:nvSpPr>
        <p:spPr>
          <a:xfrm>
            <a:off x="2898087" y="510379"/>
            <a:ext cx="8693689" cy="978729"/>
          </a:xfrm>
          <a:prstGeom prst="rect">
            <a:avLst/>
          </a:prstGeom>
          <a:noFill/>
        </p:spPr>
        <p:txBody>
          <a:bodyPr wrap="square" rtlCol="0" anchor="t">
            <a:spAutoFit/>
          </a:bodyPr>
          <a:lstStyle/>
          <a:p>
            <a:pPr algn="ctr">
              <a:lnSpc>
                <a:spcPct val="90000"/>
              </a:lnSpc>
              <a:spcBef>
                <a:spcPts val="1000"/>
              </a:spcBef>
              <a:defRPr/>
            </a:pPr>
            <a:r>
              <a:rPr lang="en-US" sz="3200" b="1" dirty="0">
                <a:solidFill>
                  <a:schemeClr val="accent1"/>
                </a:solidFill>
                <a:latin typeface="Trebuchet MS"/>
              </a:rPr>
              <a:t>Next you will be asked to view the video to learn these aspects of your role:</a:t>
            </a:r>
            <a:endParaRPr lang="en-US" sz="3000" dirty="0">
              <a:solidFill>
                <a:srgbClr val="B4BF78"/>
              </a:solidFill>
              <a:latin typeface="Trebuchet MS"/>
            </a:endParaRPr>
          </a:p>
        </p:txBody>
      </p:sp>
      <p:pic>
        <p:nvPicPr>
          <p:cNvPr id="11" name="Picture 2">
            <a:extLst>
              <a:ext uri="{FF2B5EF4-FFF2-40B4-BE49-F238E27FC236}">
                <a16:creationId xmlns:a16="http://schemas.microsoft.com/office/drawing/2014/main" id="{DC02FF1F-D913-4916-98E1-97D09C68B9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20869"/>
            <a:ext cx="2983261" cy="1137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0457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5D5C757-23DB-412F-B7EF-3752DB301358}"/>
              </a:ext>
            </a:extLst>
          </p:cNvPr>
          <p:cNvPicPr/>
          <p:nvPr/>
        </p:nvPicPr>
        <p:blipFill rotWithShape="1">
          <a:blip r:embed="rId2" cstate="print">
            <a:extLst>
              <a:ext uri="{28A0092B-C50C-407E-A947-70E740481C1C}">
                <a14:useLocalDpi xmlns:a14="http://schemas.microsoft.com/office/drawing/2010/main" val="0"/>
              </a:ext>
            </a:extLst>
          </a:blip>
          <a:srcRect l="24227" t="2609" r="41403" b="-5585"/>
          <a:stretch/>
        </p:blipFill>
        <p:spPr bwMode="auto">
          <a:xfrm>
            <a:off x="0" y="0"/>
            <a:ext cx="2983261" cy="7062240"/>
          </a:xfrm>
          <a:prstGeom prst="rect">
            <a:avLst/>
          </a:prstGeom>
          <a:noFill/>
        </p:spPr>
      </p:pic>
      <p:sp>
        <p:nvSpPr>
          <p:cNvPr id="8" name="Content Placeholder 2">
            <a:extLst>
              <a:ext uri="{FF2B5EF4-FFF2-40B4-BE49-F238E27FC236}">
                <a16:creationId xmlns:a16="http://schemas.microsoft.com/office/drawing/2014/main" id="{B52E2EA4-0A88-4132-A64B-3658F007E7D1}"/>
              </a:ext>
            </a:extLst>
          </p:cNvPr>
          <p:cNvSpPr txBox="1">
            <a:spLocks/>
          </p:cNvSpPr>
          <p:nvPr/>
        </p:nvSpPr>
        <p:spPr>
          <a:xfrm>
            <a:off x="4332851" y="1804607"/>
            <a:ext cx="6682152" cy="531462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Whitney"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Whitney"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solidFill>
                <a:latin typeface="Whitney"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solidFill>
                <a:latin typeface="Whitney"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5400" i="1" dirty="0"/>
              <a:t>Video covering entering building to sorting FLC items</a:t>
            </a:r>
            <a:endParaRPr lang="en-US" sz="5400" dirty="0"/>
          </a:p>
          <a:p>
            <a:endParaRPr lang="en-US" sz="2800" dirty="0"/>
          </a:p>
          <a:p>
            <a:pPr marL="914400" lvl="2" indent="0">
              <a:buNone/>
              <a:defRPr/>
            </a:pPr>
            <a:endParaRPr lang="en-US" sz="2000" dirty="0">
              <a:solidFill>
                <a:srgbClr val="363048"/>
              </a:solidFill>
              <a:latin typeface="Arial" panose="020B0604020202020204" pitchFamily="34" charset="0"/>
              <a:cs typeface="Arial" panose="020B0604020202020204" pitchFamily="34" charset="0"/>
            </a:endParaRPr>
          </a:p>
          <a:p>
            <a:pPr marL="914400" lvl="2" indent="0">
              <a:buNone/>
              <a:defRPr/>
            </a:pPr>
            <a:endParaRPr lang="en-US" sz="2000" dirty="0">
              <a:solidFill>
                <a:srgbClr val="363048"/>
              </a:solidFill>
              <a:latin typeface="Arial" panose="020B0604020202020204" pitchFamily="34" charset="0"/>
              <a:cs typeface="Arial" panose="020B0604020202020204" pitchFamily="34" charset="0"/>
            </a:endParaRPr>
          </a:p>
          <a:p>
            <a:pPr marL="914400" lvl="2" indent="0">
              <a:buNone/>
              <a:defRPr/>
            </a:pPr>
            <a:endParaRPr kumimoji="0" lang="en-US" sz="2000" b="0" i="0" u="none" strike="noStrike" kern="1200" cap="none" spc="0" normalizeH="0" baseline="0" noProof="0" dirty="0">
              <a:ln>
                <a:noFill/>
              </a:ln>
              <a:solidFill>
                <a:srgbClr val="363048"/>
              </a:solidFill>
              <a:effectLst/>
              <a:uLnTx/>
              <a:uFillTx/>
              <a:latin typeface="Arial" panose="020B0604020202020204" pitchFamily="34" charset="0"/>
              <a:cs typeface="Arial" panose="020B0604020202020204" pitchFamily="34" charset="0"/>
            </a:endParaRPr>
          </a:p>
        </p:txBody>
      </p:sp>
      <p:pic>
        <p:nvPicPr>
          <p:cNvPr id="11" name="Picture 2">
            <a:extLst>
              <a:ext uri="{FF2B5EF4-FFF2-40B4-BE49-F238E27FC236}">
                <a16:creationId xmlns:a16="http://schemas.microsoft.com/office/drawing/2014/main" id="{DC02FF1F-D913-4916-98E1-97D09C68B9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679123"/>
            <a:ext cx="2983261" cy="1137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8615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5D5C757-23DB-412F-B7EF-3752DB301358}"/>
              </a:ext>
            </a:extLst>
          </p:cNvPr>
          <p:cNvPicPr/>
          <p:nvPr/>
        </p:nvPicPr>
        <p:blipFill rotWithShape="1">
          <a:blip r:embed="rId2" cstate="print">
            <a:extLst>
              <a:ext uri="{28A0092B-C50C-407E-A947-70E740481C1C}">
                <a14:useLocalDpi xmlns:a14="http://schemas.microsoft.com/office/drawing/2010/main" val="0"/>
              </a:ext>
            </a:extLst>
          </a:blip>
          <a:srcRect l="24227" t="2609" r="41403" b="-5585"/>
          <a:stretch/>
        </p:blipFill>
        <p:spPr bwMode="auto">
          <a:xfrm>
            <a:off x="0" y="-19770"/>
            <a:ext cx="2983261" cy="7062240"/>
          </a:xfrm>
          <a:prstGeom prst="rect">
            <a:avLst/>
          </a:prstGeom>
          <a:noFill/>
        </p:spPr>
      </p:pic>
      <p:sp>
        <p:nvSpPr>
          <p:cNvPr id="8" name="Content Placeholder 2">
            <a:extLst>
              <a:ext uri="{FF2B5EF4-FFF2-40B4-BE49-F238E27FC236}">
                <a16:creationId xmlns:a16="http://schemas.microsoft.com/office/drawing/2014/main" id="{B52E2EA4-0A88-4132-A64B-3658F007E7D1}"/>
              </a:ext>
            </a:extLst>
          </p:cNvPr>
          <p:cNvSpPr txBox="1">
            <a:spLocks/>
          </p:cNvSpPr>
          <p:nvPr/>
        </p:nvSpPr>
        <p:spPr>
          <a:xfrm>
            <a:off x="3446586" y="1543376"/>
            <a:ext cx="8384344" cy="5314624"/>
          </a:xfrm>
          <a:prstGeom prst="rect">
            <a:avLst/>
          </a:prstGeom>
        </p:spPr>
        <p:txBody>
          <a:bodyPr vert="horz" lIns="91440" tIns="45720" rIns="91440" bIns="45720" rtlCol="0" anchor="t">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Whitney"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Whitney"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solidFill>
                <a:latin typeface="Whitney"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solidFill>
                <a:latin typeface="Whitney"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US" sz="3300" b="1" dirty="0"/>
          </a:p>
          <a:p>
            <a:pPr marL="0" indent="0" algn="ctr">
              <a:buNone/>
            </a:pPr>
            <a:r>
              <a:rPr lang="en-US" sz="3300" b="1" dirty="0"/>
              <a:t>Six libraries comprise the FLC: </a:t>
            </a:r>
          </a:p>
          <a:p>
            <a:pPr marL="0" lvl="0" indent="0" algn="ctr">
              <a:buNone/>
            </a:pPr>
            <a:r>
              <a:rPr lang="en-US" dirty="0"/>
              <a:t>Boulder </a:t>
            </a:r>
            <a:endParaRPr lang="en-US" sz="2800" dirty="0"/>
          </a:p>
          <a:p>
            <a:pPr marL="0" lvl="0" indent="0" algn="ctr">
              <a:buNone/>
            </a:pPr>
            <a:r>
              <a:rPr lang="en-US" dirty="0"/>
              <a:t>Broomfield </a:t>
            </a:r>
            <a:endParaRPr lang="en-US" sz="2800" dirty="0"/>
          </a:p>
          <a:p>
            <a:pPr marL="0" lvl="0" indent="0" algn="ctr">
              <a:buNone/>
            </a:pPr>
            <a:r>
              <a:rPr lang="en-US" dirty="0"/>
              <a:t>Lafayette</a:t>
            </a:r>
            <a:endParaRPr lang="en-US" sz="2800" dirty="0"/>
          </a:p>
          <a:p>
            <a:pPr marL="0" lvl="0" indent="0" algn="ctr">
              <a:buNone/>
            </a:pPr>
            <a:r>
              <a:rPr lang="en-US" dirty="0"/>
              <a:t>Longmont</a:t>
            </a:r>
            <a:endParaRPr lang="en-US" sz="2800" dirty="0"/>
          </a:p>
          <a:p>
            <a:pPr marL="0" lvl="0" indent="0" algn="ctr">
              <a:buNone/>
            </a:pPr>
            <a:r>
              <a:rPr lang="en-US" dirty="0"/>
              <a:t>Louisville</a:t>
            </a:r>
            <a:endParaRPr lang="en-US" sz="2800" dirty="0"/>
          </a:p>
          <a:p>
            <a:pPr marL="0" lvl="0" indent="0" algn="ctr">
              <a:buNone/>
            </a:pPr>
            <a:r>
              <a:rPr lang="en-US" dirty="0"/>
              <a:t>Loveland</a:t>
            </a:r>
          </a:p>
          <a:p>
            <a:pPr marL="0" lvl="0" indent="0" algn="ctr">
              <a:buNone/>
            </a:pPr>
            <a:endParaRPr lang="en-US" sz="2800" dirty="0"/>
          </a:p>
          <a:p>
            <a:r>
              <a:rPr lang="en-US" dirty="0"/>
              <a:t>A printed list of these libraries will be posted in the Boulder Creek Room.</a:t>
            </a:r>
          </a:p>
          <a:p>
            <a:endParaRPr lang="en-US" sz="2800" dirty="0"/>
          </a:p>
          <a:p>
            <a:r>
              <a:rPr lang="en-US" b="1" dirty="0"/>
              <a:t>Materials from other library (Prospector materials) will be quarantined in a separate room</a:t>
            </a:r>
            <a:r>
              <a:rPr lang="en-US" i="1" dirty="0"/>
              <a:t>. Explained in the next video</a:t>
            </a:r>
            <a:r>
              <a:rPr lang="en-US" dirty="0"/>
              <a:t>.</a:t>
            </a:r>
            <a:endParaRPr lang="en-US" sz="2800" dirty="0"/>
          </a:p>
          <a:p>
            <a:pPr marL="914400" lvl="2" indent="0">
              <a:buNone/>
              <a:defRPr/>
            </a:pPr>
            <a:endParaRPr lang="en-US" sz="2000" dirty="0">
              <a:solidFill>
                <a:srgbClr val="363048"/>
              </a:solidFill>
              <a:latin typeface="Arial" panose="020B0604020202020204" pitchFamily="34" charset="0"/>
              <a:cs typeface="Arial" panose="020B0604020202020204" pitchFamily="34" charset="0"/>
            </a:endParaRPr>
          </a:p>
          <a:p>
            <a:pPr marL="914400" lvl="2" indent="0">
              <a:buNone/>
              <a:defRPr/>
            </a:pPr>
            <a:endParaRPr lang="en-US" sz="2000" dirty="0">
              <a:solidFill>
                <a:srgbClr val="363048"/>
              </a:solidFill>
              <a:latin typeface="Arial" panose="020B0604020202020204" pitchFamily="34" charset="0"/>
              <a:cs typeface="Arial" panose="020B0604020202020204" pitchFamily="34" charset="0"/>
            </a:endParaRPr>
          </a:p>
          <a:p>
            <a:pPr marL="914400" lvl="2" indent="0">
              <a:buNone/>
              <a:defRPr/>
            </a:pPr>
            <a:endParaRPr kumimoji="0" lang="en-US" sz="2000" b="0" i="0" u="none" strike="noStrike" kern="1200" cap="none" spc="0" normalizeH="0" baseline="0" noProof="0" dirty="0">
              <a:ln>
                <a:noFill/>
              </a:ln>
              <a:solidFill>
                <a:srgbClr val="363048"/>
              </a:solidFill>
              <a:effectLst/>
              <a:uLnTx/>
              <a:uFillTx/>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B1A12BEB-4E83-4A27-849C-B2DFDF025032}"/>
              </a:ext>
            </a:extLst>
          </p:cNvPr>
          <p:cNvSpPr txBox="1"/>
          <p:nvPr/>
        </p:nvSpPr>
        <p:spPr>
          <a:xfrm>
            <a:off x="2898088" y="246425"/>
            <a:ext cx="8510810" cy="1421928"/>
          </a:xfrm>
          <a:prstGeom prst="rect">
            <a:avLst/>
          </a:prstGeom>
          <a:noFill/>
        </p:spPr>
        <p:txBody>
          <a:bodyPr wrap="square" rtlCol="0" anchor="t">
            <a:spAutoFit/>
          </a:bodyPr>
          <a:lstStyle/>
          <a:p>
            <a:pPr algn="ctr">
              <a:lnSpc>
                <a:spcPct val="90000"/>
              </a:lnSpc>
              <a:spcBef>
                <a:spcPts val="1000"/>
              </a:spcBef>
              <a:defRPr/>
            </a:pPr>
            <a:r>
              <a:rPr lang="en-US" sz="3200" b="1" dirty="0">
                <a:solidFill>
                  <a:schemeClr val="accent1"/>
                </a:solidFill>
                <a:latin typeface="Trebuchet MS"/>
              </a:rPr>
              <a:t>Materials from the Flatirons Library Consortium (FLC) should be put in the Boulder Creek Room (the larger room)</a:t>
            </a:r>
          </a:p>
        </p:txBody>
      </p:sp>
      <p:pic>
        <p:nvPicPr>
          <p:cNvPr id="11" name="Picture 2">
            <a:extLst>
              <a:ext uri="{FF2B5EF4-FFF2-40B4-BE49-F238E27FC236}">
                <a16:creationId xmlns:a16="http://schemas.microsoft.com/office/drawing/2014/main" id="{DC02FF1F-D913-4916-98E1-97D09C68B9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20870"/>
            <a:ext cx="2983261" cy="1137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15991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683aa86e-30f8-4cfb-ab44-db3e68ae5449">
      <UserInfo>
        <DisplayName>Cushman, Deborah</DisplayName>
        <AccountId>11</AccountId>
        <AccountType/>
      </UserInfo>
      <UserInfo>
        <DisplayName>Bohnet, Cassy</DisplayName>
        <AccountId>31</AccountId>
        <AccountType/>
      </UserInfo>
      <UserInfo>
        <DisplayName>Malley, Mary</DisplayName>
        <AccountId>32</AccountId>
        <AccountType/>
      </UserInfo>
      <UserInfo>
        <DisplayName>Bries, Casey</DisplayName>
        <AccountId>43</AccountId>
        <AccountType/>
      </UserInfo>
      <UserInfo>
        <DisplayName>Clark,  Beau</DisplayName>
        <AccountId>28</AccountId>
        <AccountType/>
      </UserInfo>
      <UserInfo>
        <DisplayName>Freeston, Jennelle</DisplayName>
        <AccountId>16</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83CFEC97ADBB14184929858DBB8E636" ma:contentTypeVersion="10" ma:contentTypeDescription="Create a new document." ma:contentTypeScope="" ma:versionID="8ffc21868920a2876869854d2a14f3ea">
  <xsd:schema xmlns:xsd="http://www.w3.org/2001/XMLSchema" xmlns:xs="http://www.w3.org/2001/XMLSchema" xmlns:p="http://schemas.microsoft.com/office/2006/metadata/properties" xmlns:ns2="02ad4316-168b-4f06-8a4c-526822e7868d" xmlns:ns3="683aa86e-30f8-4cfb-ab44-db3e68ae5449" targetNamespace="http://schemas.microsoft.com/office/2006/metadata/properties" ma:root="true" ma:fieldsID="ee93cedcb148702124a1a47dd62c4a40" ns2:_="" ns3:_="">
    <xsd:import namespace="02ad4316-168b-4f06-8a4c-526822e7868d"/>
    <xsd:import namespace="683aa86e-30f8-4cfb-ab44-db3e68ae544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ad4316-168b-4f06-8a4c-526822e786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83aa86e-30f8-4cfb-ab44-db3e68ae544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61DC338-C41D-48F7-8595-030CD95CEA3F}">
  <ds:schemaRefs>
    <ds:schemaRef ds:uri="http://purl.org/dc/dcmitype/"/>
    <ds:schemaRef ds:uri="http://www.w3.org/XML/1998/namespace"/>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683aa86e-30f8-4cfb-ab44-db3e68ae5449"/>
    <ds:schemaRef ds:uri="02ad4316-168b-4f06-8a4c-526822e7868d"/>
    <ds:schemaRef ds:uri="http://schemas.microsoft.com/office/2006/metadata/properties"/>
  </ds:schemaRefs>
</ds:datastoreItem>
</file>

<file path=customXml/itemProps2.xml><?xml version="1.0" encoding="utf-8"?>
<ds:datastoreItem xmlns:ds="http://schemas.openxmlformats.org/officeDocument/2006/customXml" ds:itemID="{7032A8A9-3B24-459D-B6DD-DAEB914169AE}">
  <ds:schemaRefs>
    <ds:schemaRef ds:uri="http://schemas.microsoft.com/sharepoint/v3/contenttype/forms"/>
  </ds:schemaRefs>
</ds:datastoreItem>
</file>

<file path=customXml/itemProps3.xml><?xml version="1.0" encoding="utf-8"?>
<ds:datastoreItem xmlns:ds="http://schemas.openxmlformats.org/officeDocument/2006/customXml" ds:itemID="{893055C2-DB85-412C-B09E-789B3EFA56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ad4316-168b-4f06-8a4c-526822e7868d"/>
    <ds:schemaRef ds:uri="683aa86e-30f8-4cfb-ab44-db3e68ae544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646</TotalTime>
  <Words>1114</Words>
  <Application>Microsoft Office PowerPoint</Application>
  <PresentationFormat>Widescreen</PresentationFormat>
  <Paragraphs>143</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Trebuchet MS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Kelsch, Kate</dc:creator>
  <cp:lastModifiedBy>Kelsch, Kate</cp:lastModifiedBy>
  <cp:revision>91</cp:revision>
  <dcterms:created xsi:type="dcterms:W3CDTF">2020-06-08T15:35:56Z</dcterms:created>
  <dcterms:modified xsi:type="dcterms:W3CDTF">2020-06-09T20:48:41Z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0x010100D83CFEC97ADBB14184929858DBB8E636</vt:lpwstr>
  </property>
</Properties>
</file>